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1" r:id="rId3"/>
    <p:sldMasterId id="2147483654" r:id="rId4"/>
    <p:sldMasterId id="2147483657" r:id="rId5"/>
    <p:sldMasterId id="2147483660" r:id="rId6"/>
    <p:sldMasterId id="2147483663" r:id="rId7"/>
    <p:sldMasterId id="2147483666" r:id="rId8"/>
    <p:sldMasterId id="2147483669" r:id="rId9"/>
  </p:sldMasterIdLst>
  <p:notesMasterIdLst>
    <p:notesMasterId r:id="rId11"/>
  </p:notesMasterIdLst>
  <p:handoutMasterIdLst>
    <p:handoutMasterId r:id="rId25"/>
  </p:handoutMasterIdLst>
  <p:sldIdLst>
    <p:sldId id="282" r:id="rId10"/>
    <p:sldId id="283" r:id="rId12"/>
    <p:sldId id="284" r:id="rId13"/>
    <p:sldId id="308" r:id="rId14"/>
    <p:sldId id="259" r:id="rId15"/>
    <p:sldId id="310" r:id="rId16"/>
    <p:sldId id="311" r:id="rId17"/>
    <p:sldId id="312" r:id="rId18"/>
    <p:sldId id="260" r:id="rId19"/>
    <p:sldId id="313" r:id="rId20"/>
    <p:sldId id="314" r:id="rId21"/>
    <p:sldId id="261" r:id="rId22"/>
    <p:sldId id="334" r:id="rId23"/>
    <p:sldId id="281" r:id="rId24"/>
  </p:sldIdLst>
  <p:sldSz cx="12192000" cy="6858000"/>
  <p:notesSz cx="6858000" cy="9144000"/>
  <p:embeddedFontLst>
    <p:embeddedFont>
      <p:font typeface="Source Han Sans CN Bold Bold" panose="020B0800000000000000" charset="-122"/>
      <p:bold r:id="rId29"/>
    </p:embeddedFont>
    <p:embeddedFont>
      <p:font typeface="Source Han Sans CN Normal" panose="020B0400000000000000" charset="-122"/>
      <p:regular r:id="rId30"/>
    </p:embeddedFont>
    <p:embeddedFont>
      <p:font typeface="标准粗黑" panose="02000503000000000000" charset="-122"/>
      <p:regular r:id="rId31"/>
    </p:embeddedFont>
    <p:embeddedFont>
      <p:font typeface="等线" panose="02010600030101010101" charset="-122"/>
      <p:regular r:id="rId32"/>
    </p:embeddedFont>
    <p:embeddedFont>
      <p:font typeface="Calibri" panose="020F0502020204030204" charset="0"/>
      <p:regular r:id="rId33"/>
      <p:bold r:id="rId34"/>
      <p:italic r:id="rId35"/>
      <p:boldItalic r:id="rId36"/>
    </p:embeddedFont>
  </p:embeddedFontLst>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70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7" Type="http://schemas.openxmlformats.org/officeDocument/2006/relationships/tags" Target="tags/tag77.xml"/><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design202XAiPPT202X劳动合同和社会保险法律制度</a:t>
            </a:r>
            <a:endParaRPr kumimoji="1"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经济法律关系的概念经济法律关系是法律关系的一种，是指经济法主体根据经济法律规范产生的、经济法主体之间在国家干预与协调经济过程中形成的权利与义务关系。经济法律关系经济法律关系的构成要素经济法律关系的构成要素包括主体、内容和客体。</a:t>
            </a:r>
            <a:endParaRPr kumimoji="1"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反不正当竞争法概述反不正当竞争法是指为了制止不正当竞争行为，保护经营者和消费者的合法权益，维护社会经济秩序，促进社会主义市场经济健康发展，制定的法律。反不正当竞争法和反垄断法律制度反不正当竞争法的主要内容反不正当竞争法主要内容包括：禁止不正当竞争行为、不正当竞争行为的法律责任、不正当竞争行为的调查和处理等。反垄断法概述反垄断法是指为了预防和制止垄断行为，保护市场公平竞争，提高经济运行效率，维护消费者利益和社会公共利益，促进社会主义市场经济健康发展，制定的法律。反垄断法的主要内容反垄断法主要内容包括：禁止垄断行为、垄断行为的法律责任、垄断行为的调查和处理等。</a:t>
            </a:r>
            <a:endParaRPr kumimoji="1"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市场主体是指市场经济活动的参与者和财产责任的承担者，包括经济组织和个人。市场主体调控关系经济法的调整对象市场运行调控关系即国家为了建立市场经济秩序，维护国家、市场经营者和消费者的合法权益而干预市场所发生的经济关系。市场运行调控关系宏观经济调控关系是指国家从长远和社会公共利益出发，对关系国计民生的重大因素，在实行全局性的管理过程中，与其他社会组织之间发生的具有隶属性或指导性的社会经济关系。宏观经济调控关系要实行社会主义市场经济，必须建立多层次的社会保障体系，以保证社会成员的基本生活保障，可是市场本身无法解决这一问题，这就需要由国家进行干预，需要由经济法进行调整。社会保障关系</a:t>
            </a:r>
            <a:endParaRPr kumimoji="1"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仲裁是指当事人根据仲裁协议，将争议提交仲裁机构进行审理和裁决的制度。仲裁的概念仲裁仲裁的程序包括申请仲裁、组成仲裁庭、开庭审理、裁决等。仲裁的程序仲裁裁决具有终局性，当事人应当履行仲裁裁决。仲裁的法律效力仲裁具有程序简便、费用低廉、保密性强等优点。仲裁的优点</a:t>
            </a:r>
            <a:endParaRPr kumimoji="1"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design202XAiPPT202X谢谢大家</a:t>
            </a:r>
            <a:endParaRPr kumimoji="1"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design202XAiPPT202X劳动合同和社会保险法律制度</a:t>
            </a:r>
            <a:endParaRPr kumimoji="1"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0102产品质量法是指为了加强对产品质量的监督管理，提高产品质量水平，明确产品质量责任，保护消费者的合法权益，制定的法律。产品质量法概述产品质量法律制度产品质量法主要内容包括：产品质量责任、产品质量监督管理、产品质量检验、产品质量认证、产品质量监督检查等。产品质量法的主要内容</a:t>
            </a:r>
            <a:endParaRPr kumimoji="1"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法的概念、本质和特征法是由国家制定或认可，以权利义务为主要内容，并由国家强制力保证实施的社会行为规范及其相应的规范性文件等的总称。它体现了统治阶级的共同意志和根本利益，是统治阶级国家意志的体现。
法具有以下特征：具有国家意志性、国家强制性、概括性和利导性、明确公开性和普遍约束性。法的基本理论法的渊源法的渊源包括宪法、法律、行政法规、地方性法规、规章、自治条例和单行条例、国际条约和国际惯例、特别行政区基本法和特别行政区法律等。法律关系法律关系是指法律规范在调整人们行为的过程中所形成的一种特殊的社会关系，即法律上的权利与义务关系。
法律关系的要素包括主体、内容和客体。法律责任法律责任是指法律关系主体违反法律义务所应承担的法律后果，包括民事责任、行政责任和刑事责任。</a:t>
            </a:r>
            <a:endParaRPr kumimoji="1"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劳动合同概述劳动合同是指劳动者与用人单位之间确立劳动关系，明确双方权利和义务的协议。劳动合同法律制度劳动合同的主要内容劳动合同的主要内容包括：工作内容、工作地点、工作时间、劳动报酬、社会保险、劳动保护、劳动纪律、劳动合同的解除和终止等。劳动合同的解除和终止劳动合同可以由双方协商解除，也可以由一方提出解除。劳动合同的法律责任违反劳动合同约定的，应当承担相应的法律责任。</a:t>
            </a:r>
            <a:endParaRPr kumimoji="1"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经济法律关系的概念经济法律关系是法律关系的一种，是指经济法主体根据经济法律规范产生的、经济法主体之间在国家干预与协调经济过程中形成的权利与义务关系。经济法律关系经济法律关系的构成要素经济法律关系的构成要素包括主体、内容和客体。</a:t>
            </a:r>
            <a:endParaRPr kumimoji="1"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仲裁是指当事人根据仲裁协议，将争议提交仲裁机构进行审理和裁决的制度。仲裁的概念仲裁仲裁的程序包括申请仲裁、组成仲裁庭、开庭审理、裁决等。仲裁的程序仲裁裁决具有终局性，当事人应当履行仲裁裁决。仲裁的法律效力仲裁具有程序简便、费用低廉、保密性强等优点。仲裁的优点</a:t>
            </a:r>
            <a:endParaRPr kumimoji="1"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民事法律关系的主体民事法律关系主体包括自然人、法人和非法人组织。
自然人的民事权利能力和民事行为能力由法律予以规定。
法人分为营利法人、非营利法人和特别法人。民事法律相关概念及规定民事法律行为民事法律行为是民事主体通过意思表示设立、变更、终止民事法律关系的行为。
民事法律行为有效要件包括行为人具有相应的民事行为能力、意思表示真实、不违反法律、行政法规的强制性规定，不违背公序良俗。代理代理是指代理人以被代理人的名义，在代理权限内与第三人实施法律行为，该行为直接对被代理人发生法律效力的民事法律制度。
代理的适用范围包括设立、变更和终止权利义务的法律行为。经济法概述经济法是调整一定范围的经济关系的法律规范的总称，主要是国家为了克服市场调节的盲目性和局限性而制定的调整全局性的、社会公共性的、需要由国家干预的经济关系的法律规范的总称。</a:t>
            </a:r>
            <a:endParaRPr kumimoji="1"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0" r:id="rId1"/>
    <p:sldLayoutId id="214748367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7" Type="http://schemas.openxmlformats.org/officeDocument/2006/relationships/notesSlide" Target="../notesSlides/notesSlide11.xml"/><Relationship Id="rId16" Type="http://schemas.openxmlformats.org/officeDocument/2006/relationships/slideLayout" Target="../slideLayouts/slideLayout13.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0" Type="http://schemas.openxmlformats.org/officeDocument/2006/relationships/notesSlide" Target="../notesSlides/notesSlide12.xml"/><Relationship Id="rId3" Type="http://schemas.openxmlformats.org/officeDocument/2006/relationships/tags" Target="../tags/tag30.xml"/><Relationship Id="rId29" Type="http://schemas.openxmlformats.org/officeDocument/2006/relationships/slideLayout" Target="../slideLayouts/slideLayout1.xml"/><Relationship Id="rId28" Type="http://schemas.openxmlformats.org/officeDocument/2006/relationships/tags" Target="../tags/tag55.xml"/><Relationship Id="rId27" Type="http://schemas.openxmlformats.org/officeDocument/2006/relationships/tags" Target="../tags/tag54.xml"/><Relationship Id="rId26" Type="http://schemas.openxmlformats.org/officeDocument/2006/relationships/tags" Target="../tags/tag53.xml"/><Relationship Id="rId25" Type="http://schemas.openxmlformats.org/officeDocument/2006/relationships/tags" Target="../tags/tag52.xml"/><Relationship Id="rId24" Type="http://schemas.openxmlformats.org/officeDocument/2006/relationships/tags" Target="../tags/tag51.xml"/><Relationship Id="rId23" Type="http://schemas.openxmlformats.org/officeDocument/2006/relationships/tags" Target="../tags/tag50.xml"/><Relationship Id="rId22" Type="http://schemas.openxmlformats.org/officeDocument/2006/relationships/tags" Target="../tags/tag49.xml"/><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tags" Target="../tags/tag29.xml"/><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13.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3" Type="http://schemas.openxmlformats.org/officeDocument/2006/relationships/notesSlide" Target="../notesSlides/notesSlide13.xml"/><Relationship Id="rId22" Type="http://schemas.openxmlformats.org/officeDocument/2006/relationships/slideLayout" Target="../slideLayouts/slideLayout15.xml"/><Relationship Id="rId21" Type="http://schemas.openxmlformats.org/officeDocument/2006/relationships/tags" Target="../tags/tag76.xml"/><Relationship Id="rId20" Type="http://schemas.openxmlformats.org/officeDocument/2006/relationships/tags" Target="../tags/tag75.xml"/><Relationship Id="rId2" Type="http://schemas.openxmlformats.org/officeDocument/2006/relationships/tags" Target="../tags/tag57.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tags" Target="../tags/tag56.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4.png"/><Relationship Id="rId16" Type="http://schemas.openxmlformats.org/officeDocument/2006/relationships/notesSlide" Target="../notesSlides/notesSlide3.xml"/><Relationship Id="rId15" Type="http://schemas.openxmlformats.org/officeDocument/2006/relationships/slideLayout" Target="../slideLayouts/slideLayout2.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31667" y="4981443"/>
            <a:ext cx="3666015"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15877" y="5048897"/>
            <a:ext cx="3458249" cy="511187"/>
          </a:xfrm>
          <a:prstGeom prst="rect">
            <a:avLst/>
          </a:prstGeom>
          <a:noFill/>
          <a:ln>
            <a:noFill/>
          </a:ln>
        </p:spPr>
        <p:txBody>
          <a:bodyPr vert="horz" wrap="square" lIns="0" tIns="0" rIns="0" bIns="0" rtlCol="0" anchor="t"/>
          <a:lstStyle/>
          <a:p>
            <a:pPr algn="ctr">
              <a:lnSpc>
                <a:spcPct val="130000"/>
              </a:lnSpc>
            </a:pPr>
            <a:r>
              <a:rPr kumimoji="1" lang="zh-CN" altLang="en-US" sz="2800" dirty="0">
                <a:ln w="6350">
                  <a:noFill/>
                </a:ln>
                <a:solidFill>
                  <a:srgbClr val="FFFFFF">
                    <a:alpha val="100000"/>
                  </a:srgbClr>
                </a:solidFill>
                <a:latin typeface="Source Han Sans CN Bold Bold" panose="020B0800000000000000" charset="-122"/>
                <a:ea typeface="Source Han Sans CN Bold Bold" panose="020B0800000000000000" charset="-122"/>
              </a:rPr>
              <a:t>               北京出版社</a:t>
            </a:r>
            <a:endParaRPr kumimoji="1" lang="zh-CN" altLang="en-US" dirty="0"/>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ctr">
              <a:lnSpc>
                <a:spcPct val="130000"/>
              </a:lnSpc>
            </a:pPr>
            <a:r>
              <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rPr>
              <a:t>经济法</a:t>
            </a:r>
            <a:endPar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8255"/>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096635" y="1282065"/>
            <a:ext cx="4220845" cy="5351145"/>
          </a:xfrm>
          <a:prstGeom prst="snip1Rect">
            <a:avLst>
              <a:gd name="adj" fmla="val 26607"/>
            </a:avLst>
          </a:prstGeom>
          <a:solidFill>
            <a:schemeClr val="bg1"/>
          </a:solidFill>
          <a:ln w="19050" cap="sq">
            <a:solidFill>
              <a:schemeClr val="tx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6096380" y="1531874"/>
            <a:ext cx="466992" cy="432000"/>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accent1"/>
          </a:solidFill>
          <a:ln w="12700" cap="sq">
            <a:noFill/>
            <a:miter/>
          </a:ln>
        </p:spPr>
        <p:txBody>
          <a:bodyPr vert="horz" wrap="square" lIns="45719" tIns="45720" rIns="45719" bIns="45720" rtlCol="0" anchor="ctr"/>
          <a:lstStyle/>
          <a:p>
            <a:pPr algn="ctr">
              <a:lnSpc>
                <a:spcPct val="110000"/>
              </a:lnSpc>
            </a:pPr>
            <a:endParaRPr kumimoji="1" lang="zh-CN" altLang="en-US"/>
          </a:p>
        </p:txBody>
      </p:sp>
      <p:sp>
        <p:nvSpPr>
          <p:cNvPr id="5" name="标题 1"/>
          <p:cNvSpPr txBox="1"/>
          <p:nvPr/>
        </p:nvSpPr>
        <p:spPr>
          <a:xfrm>
            <a:off x="6562725" y="1633220"/>
            <a:ext cx="3754755" cy="368300"/>
          </a:xfrm>
          <a:prstGeom prst="rect">
            <a:avLst/>
          </a:prstGeom>
          <a:noFill/>
          <a:ln cap="sq">
            <a:noFill/>
          </a:ln>
        </p:spPr>
        <p:txBody>
          <a:bodyPr vert="horz" wrap="square" lIns="0" tIns="0" rIns="0" bIns="0" rtlCol="0" anchor="ctr"/>
          <a:lstStyle/>
          <a:p>
            <a:pPr algn="l">
              <a:lnSpc>
                <a:spcPct val="110000"/>
              </a:lnSpc>
            </a:pPr>
            <a:r>
              <a:rPr kumimoji="1" lang="en-US" altLang="zh-CN" sz="2400">
                <a:solidFill>
                  <a:schemeClr val="tx1"/>
                </a:solidFill>
                <a:latin typeface="标准粗黑" panose="02000503000000000000" charset="-122"/>
                <a:ea typeface="标准粗黑" panose="02000503000000000000" charset="-122"/>
              </a:rPr>
              <a:t>  </a:t>
            </a:r>
            <a:r>
              <a:rPr kumimoji="1" lang="zh-CN" altLang="en-US" sz="2400">
                <a:solidFill>
                  <a:schemeClr val="tx1"/>
                </a:solidFill>
                <a:latin typeface="标准粗黑" panose="02000503000000000000" charset="-122"/>
                <a:ea typeface="标准粗黑" panose="02000503000000000000" charset="-122"/>
              </a:rPr>
              <a:t>表见代理（无权代理）</a:t>
            </a:r>
            <a:endParaRPr kumimoji="1" lang="zh-CN" altLang="en-US" sz="2400">
              <a:solidFill>
                <a:schemeClr val="tx1"/>
              </a:solidFill>
              <a:latin typeface="标准粗黑" panose="02000503000000000000" charset="-122"/>
              <a:ea typeface="标准粗黑" panose="02000503000000000000" charset="-122"/>
            </a:endParaRPr>
          </a:p>
        </p:txBody>
      </p:sp>
      <p:sp>
        <p:nvSpPr>
          <p:cNvPr id="6" name="标题 1"/>
          <p:cNvSpPr txBox="1"/>
          <p:nvPr/>
        </p:nvSpPr>
        <p:spPr>
          <a:xfrm>
            <a:off x="6315710" y="2098040"/>
            <a:ext cx="3629025" cy="4441825"/>
          </a:xfrm>
          <a:prstGeom prst="rect">
            <a:avLst/>
          </a:prstGeom>
          <a:noFill/>
          <a:ln cap="sq">
            <a:noFill/>
          </a:ln>
        </p:spPr>
        <p:txBody>
          <a:bodyPr vert="horz" wrap="square" lIns="0" tIns="0" rIns="0" bIns="0" rtlCol="0" anchor="t"/>
          <a:lstStyle/>
          <a:p>
            <a:pPr algn="l">
              <a:lnSpc>
                <a:spcPct val="150000"/>
              </a:lnSpc>
            </a:pPr>
            <a:r>
              <a:rPr kumimoji="1" lang="zh-CN" altLang="en-US"/>
              <a:t>★表见代理是指行为人没有代理权、超越代理权或者代理权终止后，仍有</a:t>
            </a:r>
            <a:r>
              <a:rPr kumimoji="1" lang="zh-CN" altLang="en-US" b="1"/>
              <a:t>足以使第三人相信其由代理权的事实和理由，使善意第三人据此与行为人发生民事法律关系的</a:t>
            </a:r>
            <a:r>
              <a:rPr kumimoji="1" lang="zh-CN" altLang="en-US"/>
              <a:t>，该民事法律行为对被代理人</a:t>
            </a:r>
            <a:r>
              <a:rPr kumimoji="1" lang="zh-CN" altLang="en-US" b="1"/>
              <a:t>发生法律效力</a:t>
            </a:r>
            <a:r>
              <a:rPr kumimoji="1" lang="zh-CN" altLang="en-US"/>
              <a:t>的法律制度。</a:t>
            </a:r>
            <a:endParaRPr kumimoji="1" lang="zh-CN" altLang="en-US"/>
          </a:p>
          <a:p>
            <a:pPr algn="l">
              <a:lnSpc>
                <a:spcPct val="110000"/>
              </a:lnSpc>
            </a:pPr>
            <a:endParaRPr kumimoji="1" lang="zh-CN" altLang="en-US"/>
          </a:p>
          <a:p>
            <a:pPr algn="l">
              <a:lnSpc>
                <a:spcPct val="110000"/>
              </a:lnSpc>
            </a:pPr>
            <a:r>
              <a:rPr kumimoji="1" lang="zh-CN" altLang="en-US"/>
              <a:t>★代理行为</a:t>
            </a:r>
            <a:r>
              <a:rPr kumimoji="1" lang="zh-CN" altLang="en-US" b="1"/>
              <a:t>有效</a:t>
            </a:r>
            <a:endParaRPr kumimoji="1" lang="zh-CN" altLang="en-US" b="1"/>
          </a:p>
          <a:p>
            <a:pPr algn="l">
              <a:lnSpc>
                <a:spcPct val="110000"/>
              </a:lnSpc>
            </a:pPr>
            <a:endParaRPr kumimoji="1" lang="zh-CN" altLang="en-US"/>
          </a:p>
          <a:p>
            <a:pPr algn="l">
              <a:lnSpc>
                <a:spcPct val="110000"/>
              </a:lnSpc>
            </a:pPr>
            <a:r>
              <a:rPr kumimoji="1" lang="zh-CN" altLang="en-US"/>
              <a:t>★</a:t>
            </a:r>
            <a:r>
              <a:rPr kumimoji="1" lang="zh-CN" altLang="en-US" b="1">
                <a:sym typeface="+mn-ea"/>
              </a:rPr>
              <a:t>被代理人</a:t>
            </a:r>
            <a:r>
              <a:rPr kumimoji="1" lang="zh-CN" altLang="en-US">
                <a:sym typeface="+mn-ea"/>
              </a:rPr>
              <a:t>承担法律后果</a:t>
            </a:r>
            <a:endParaRPr kumimoji="1" lang="zh-CN" altLang="en-US">
              <a:sym typeface="+mn-ea"/>
            </a:endParaRPr>
          </a:p>
        </p:txBody>
      </p:sp>
      <p:sp>
        <p:nvSpPr>
          <p:cNvPr id="7" name="标题 1"/>
          <p:cNvSpPr txBox="1"/>
          <p:nvPr/>
        </p:nvSpPr>
        <p:spPr>
          <a:xfrm>
            <a:off x="983615" y="1282065"/>
            <a:ext cx="4473575" cy="5351145"/>
          </a:xfrm>
          <a:prstGeom prst="snip1Rect">
            <a:avLst>
              <a:gd name="adj" fmla="val 26607"/>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601470" y="1633220"/>
            <a:ext cx="3380105" cy="330200"/>
          </a:xfrm>
          <a:prstGeom prst="rect">
            <a:avLst/>
          </a:prstGeom>
          <a:noFill/>
          <a:ln cap="sq">
            <a:noFill/>
          </a:ln>
        </p:spPr>
        <p:txBody>
          <a:bodyPr vert="horz" wrap="square" lIns="0" tIns="0" rIns="0" bIns="0" rtlCol="0" anchor="ctr"/>
          <a:lstStyle/>
          <a:p>
            <a:pPr algn="l">
              <a:lnSpc>
                <a:spcPct val="110000"/>
              </a:lnSpc>
            </a:pPr>
            <a:r>
              <a:rPr kumimoji="1" lang="zh-CN" altLang="en-US" sz="2400">
                <a:solidFill>
                  <a:schemeClr val="bg1"/>
                </a:solidFill>
                <a:latin typeface="标准粗黑" panose="02000503000000000000" charset="-122"/>
                <a:ea typeface="标准粗黑" panose="02000503000000000000" charset="-122"/>
                <a:sym typeface="标准粗黑" panose="02000503000000000000" charset="-122"/>
              </a:rPr>
              <a:t>无权代理</a:t>
            </a:r>
            <a:endParaRPr kumimoji="1" lang="zh-CN" altLang="en-US" sz="2400">
              <a:solidFill>
                <a:schemeClr val="bg1"/>
              </a:solidFill>
              <a:latin typeface="标准粗黑" panose="02000503000000000000" charset="-122"/>
              <a:ea typeface="标准粗黑" panose="02000503000000000000" charset="-122"/>
              <a:sym typeface="标准粗黑" panose="02000503000000000000" charset="-122"/>
            </a:endParaRPr>
          </a:p>
        </p:txBody>
      </p:sp>
      <p:sp>
        <p:nvSpPr>
          <p:cNvPr id="9" name="标题 1"/>
          <p:cNvSpPr txBox="1"/>
          <p:nvPr/>
        </p:nvSpPr>
        <p:spPr>
          <a:xfrm>
            <a:off x="1169670" y="2098675"/>
            <a:ext cx="4029710" cy="4440555"/>
          </a:xfrm>
          <a:prstGeom prst="rect">
            <a:avLst/>
          </a:prstGeom>
          <a:noFill/>
          <a:ln cap="sq">
            <a:noFill/>
          </a:ln>
        </p:spPr>
        <p:txBody>
          <a:bodyPr vert="horz" wrap="square" lIns="0" tIns="0" rIns="0" bIns="0" rtlCol="0" anchor="t"/>
          <a:lstStyle/>
          <a:p>
            <a:pPr indent="0" algn="l" fontAlgn="auto">
              <a:lnSpc>
                <a:spcPct val="150000"/>
              </a:lnSpc>
            </a:pPr>
            <a:r>
              <a:rPr kumimoji="1" lang="zh-CN" altLang="en-US">
                <a:solidFill>
                  <a:schemeClr val="bg1"/>
                </a:solidFill>
              </a:rPr>
              <a:t>🔺</a:t>
            </a:r>
            <a:r>
              <a:rPr kumimoji="1" lang="zh-CN" altLang="en-US" sz="2000">
                <a:solidFill>
                  <a:schemeClr val="tx1"/>
                </a:solidFill>
              </a:rPr>
              <a:t>未经授权的代理</a:t>
            </a:r>
            <a:endParaRPr kumimoji="1" lang="zh-CN" altLang="en-US" sz="2000">
              <a:solidFill>
                <a:schemeClr val="tx1"/>
              </a:solidFill>
            </a:endParaRPr>
          </a:p>
          <a:p>
            <a:pPr indent="0" algn="l" fontAlgn="auto">
              <a:lnSpc>
                <a:spcPct val="150000"/>
              </a:lnSpc>
            </a:pPr>
            <a:r>
              <a:rPr kumimoji="1" lang="zh-CN" altLang="en-US" sz="2000">
                <a:solidFill>
                  <a:schemeClr val="bg1"/>
                </a:solidFill>
                <a:sym typeface="+mn-ea"/>
              </a:rPr>
              <a:t>🔺</a:t>
            </a:r>
            <a:r>
              <a:rPr kumimoji="1" lang="zh-CN" altLang="en-US" sz="2000">
                <a:solidFill>
                  <a:schemeClr val="tx1"/>
                </a:solidFill>
              </a:rPr>
              <a:t>超越代理权的代理</a:t>
            </a:r>
            <a:endParaRPr kumimoji="1" lang="zh-CN" altLang="en-US" sz="2000">
              <a:solidFill>
                <a:schemeClr val="tx1"/>
              </a:solidFill>
            </a:endParaRPr>
          </a:p>
          <a:p>
            <a:pPr indent="0" algn="l" fontAlgn="auto">
              <a:lnSpc>
                <a:spcPct val="150000"/>
              </a:lnSpc>
            </a:pPr>
            <a:r>
              <a:rPr kumimoji="1" lang="zh-CN" altLang="en-US" sz="2000">
                <a:solidFill>
                  <a:schemeClr val="bg1"/>
                </a:solidFill>
                <a:sym typeface="+mn-ea"/>
              </a:rPr>
              <a:t>🔺</a:t>
            </a:r>
            <a:r>
              <a:rPr kumimoji="1" lang="zh-CN" altLang="en-US" sz="2000">
                <a:solidFill>
                  <a:schemeClr val="tx1"/>
                </a:solidFill>
              </a:rPr>
              <a:t>代理权终止后的代理</a:t>
            </a:r>
            <a:endParaRPr kumimoji="1" lang="zh-CN" altLang="en-US" sz="2000">
              <a:solidFill>
                <a:schemeClr val="tx1"/>
              </a:solidFill>
            </a:endParaRPr>
          </a:p>
          <a:p>
            <a:pPr indent="0" algn="l" fontAlgn="auto">
              <a:lnSpc>
                <a:spcPct val="150000"/>
              </a:lnSpc>
            </a:pPr>
            <a:r>
              <a:rPr kumimoji="1" lang="zh-CN" altLang="en-US" b="1">
                <a:solidFill>
                  <a:schemeClr val="bg1"/>
                </a:solidFill>
              </a:rPr>
              <a:t>一般情况下，无权代理对本人不产生效力，但是，通过被代理人的追认，可转化为有权代理，发生法律效力。</a:t>
            </a:r>
            <a:endParaRPr kumimoji="1" lang="zh-CN" altLang="en-US" b="1">
              <a:solidFill>
                <a:schemeClr val="bg1"/>
              </a:solidFill>
            </a:endParaRPr>
          </a:p>
          <a:p>
            <a:pPr indent="0" algn="l" fontAlgn="auto">
              <a:lnSpc>
                <a:spcPct val="150000"/>
              </a:lnSpc>
            </a:pPr>
            <a:endParaRPr kumimoji="1" lang="zh-CN" altLang="en-US" b="1">
              <a:solidFill>
                <a:schemeClr val="bg1"/>
              </a:solidFill>
            </a:endParaRPr>
          </a:p>
        </p:txBody>
      </p:sp>
      <p:sp>
        <p:nvSpPr>
          <p:cNvPr id="10" name="标题 1"/>
          <p:cNvSpPr txBox="1"/>
          <p:nvPr/>
        </p:nvSpPr>
        <p:spPr>
          <a:xfrm>
            <a:off x="1169510" y="1531239"/>
            <a:ext cx="432000" cy="432000"/>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2700" cap="sq">
            <a:noFill/>
            <a:miter/>
          </a:ln>
        </p:spPr>
        <p:txBody>
          <a:bodyPr vert="horz" wrap="square" lIns="45719" tIns="45720" rIns="45719" bIns="45720" rtlCol="0" anchor="ctr"/>
          <a:lstStyle/>
          <a:p>
            <a:pPr algn="l">
              <a:lnSpc>
                <a:spcPct val="110000"/>
              </a:lnSpc>
            </a:pPr>
            <a:endParaRPr kumimoji="1" lang="zh-CN" altLang="en-US"/>
          </a:p>
        </p:txBody>
      </p:sp>
      <p:sp>
        <p:nvSpPr>
          <p:cNvPr id="11" name="标题 1"/>
          <p:cNvSpPr txBox="1"/>
          <p:nvPr/>
        </p:nvSpPr>
        <p:spPr>
          <a:xfrm>
            <a:off x="906753" y="118142"/>
            <a:ext cx="10377569" cy="536419"/>
          </a:xfrm>
          <a:prstGeom prst="rect">
            <a:avLst/>
          </a:prstGeom>
          <a:noFill/>
          <a:ln>
            <a:noFill/>
          </a:ln>
        </p:spPr>
        <p:txBody>
          <a:bodyPr vert="horz" wrap="square" lIns="0" tIns="0" rIns="0" bIns="0" rtlCol="0" anchor="t"/>
          <a:lstStyle/>
          <a:p>
            <a:pPr algn="l">
              <a:lnSpc>
                <a:spcPct val="130000"/>
              </a:lnSpc>
            </a:pPr>
            <a:r>
              <a:rPr kumimoji="1" lang="en-US" altLang="zh-CN"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sym typeface="+mn-ea"/>
              </a:rPr>
              <a:t>民事法律相关概念及规定</a:t>
            </a:r>
            <a:endParaRPr kumimoji="1" lang="zh-CN" altLang="en-US"/>
          </a:p>
        </p:txBody>
      </p:sp>
      <p:sp>
        <p:nvSpPr>
          <p:cNvPr id="12" name="标题 1"/>
          <p:cNvSpPr txBox="1"/>
          <p:nvPr/>
        </p:nvSpPr>
        <p:spPr>
          <a:xfrm rot="10800000" flipH="1">
            <a:off x="192505" y="0"/>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sp>
        <p:nvSpPr>
          <p:cNvPr id="13" name="标题 1"/>
          <p:cNvSpPr txBox="1"/>
          <p:nvPr/>
        </p:nvSpPr>
        <p:spPr>
          <a:xfrm rot="10800000" flipH="1" flipV="1">
            <a:off x="192505" y="360946"/>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cxnSp>
        <p:nvCxnSpPr>
          <p:cNvPr id="14" name="线条 1"/>
          <p:cNvCxnSpPr/>
          <p:nvPr/>
        </p:nvCxnSpPr>
        <p:spPr>
          <a:xfrm>
            <a:off x="0" y="685799"/>
            <a:ext cx="4981074" cy="0"/>
          </a:xfrm>
          <a:prstGeom prst="line">
            <a:avLst/>
          </a:prstGeom>
          <a:noFill/>
          <a:ln w="6350" cap="flat">
            <a:solidFill>
              <a:schemeClr val="accent1"/>
            </a:solidFill>
            <a:prstDash val="solid"/>
            <a:miter/>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1"/>
          <p:cNvSpPr txBox="1"/>
          <p:nvPr/>
        </p:nvSpPr>
        <p:spPr>
          <a:xfrm>
            <a:off x="8051800" y="2220993"/>
            <a:ext cx="2982514" cy="2992997"/>
          </a:xfrm>
          <a:prstGeom prst="ellipse">
            <a:avLst/>
          </a:prstGeom>
          <a:gradFill>
            <a:gsLst>
              <a:gs pos="0">
                <a:schemeClr val="accent1">
                  <a:lumMod val="20000"/>
                  <a:lumOff val="80000"/>
                  <a:alpha val="100000"/>
                </a:schemeClr>
              </a:gs>
              <a:gs pos="100000">
                <a:schemeClr val="accent1"/>
              </a:gs>
            </a:gsLst>
            <a:lin ang="3000000" scaled="0"/>
          </a:gradFill>
          <a:ln cap="flat">
            <a:noFill/>
            <a:prstDash val="solid"/>
            <a:miter/>
          </a:ln>
          <a:effectLst>
            <a:outerShdw blurRad="381000" dist="1270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custDataLst>
              <p:tags r:id="rId1"/>
            </p:custDataLst>
          </p:nvPr>
        </p:nvSpPr>
        <p:spPr>
          <a:xfrm flipH="1">
            <a:off x="2028190" y="1130300"/>
            <a:ext cx="6480175" cy="1336040"/>
          </a:xfrm>
          <a:prstGeom prst="roundRect">
            <a:avLst>
              <a:gd name="adj" fmla="val 50000"/>
            </a:avLst>
          </a:prstGeom>
          <a:solidFill>
            <a:schemeClr val="bg1"/>
          </a:solidFill>
          <a:ln cap="flat">
            <a:noFill/>
            <a:prstDash val="solid"/>
            <a:miter/>
          </a:ln>
          <a:effectLst>
            <a:outerShdw blurRad="254000" dist="762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custDataLst>
              <p:tags r:id="rId2"/>
            </p:custDataLst>
          </p:nvPr>
        </p:nvSpPr>
        <p:spPr>
          <a:xfrm>
            <a:off x="7503466" y="1310300"/>
            <a:ext cx="792000" cy="792000"/>
          </a:xfrm>
          <a:prstGeom prst="ellipse">
            <a:avLst/>
          </a:prstGeom>
          <a:gradFill>
            <a:gsLst>
              <a:gs pos="0">
                <a:schemeClr val="accent1">
                  <a:lumMod val="20000"/>
                  <a:lumOff val="80000"/>
                  <a:alpha val="100000"/>
                </a:schemeClr>
              </a:gs>
              <a:gs pos="100000">
                <a:schemeClr val="accent1"/>
              </a:gs>
            </a:gsLst>
            <a:lin ang="3000000" scaled="0"/>
          </a:gradFill>
          <a:ln cap="rnd">
            <a:noFill/>
            <a:prstDash val="solid"/>
            <a:round/>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custDataLst>
              <p:tags r:id="rId3"/>
            </p:custDataLst>
          </p:nvPr>
        </p:nvSpPr>
        <p:spPr>
          <a:xfrm>
            <a:off x="2479067" y="1264211"/>
            <a:ext cx="4824000" cy="276999"/>
          </a:xfrm>
          <a:prstGeom prst="rect">
            <a:avLst/>
          </a:prstGeom>
          <a:noFill/>
          <a:ln>
            <a:noFill/>
          </a:ln>
        </p:spPr>
        <p:txBody>
          <a:bodyPr vert="horz" wrap="square" lIns="0" tIns="0" rIns="0" bIns="0" rtlCol="0" anchor="t"/>
          <a:lstStyle/>
          <a:p>
            <a:pPr algn="l">
              <a:lnSpc>
                <a:spcPct val="100000"/>
              </a:lnSpc>
            </a:pPr>
            <a:r>
              <a:rPr kumimoji="1" lang="zh-CN" altLang="en-US">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经济法的概念</a:t>
            </a:r>
            <a:endParaRPr kumimoji="1" lang="zh-CN" altLang="en-US">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7" name="标题 1"/>
          <p:cNvSpPr txBox="1"/>
          <p:nvPr>
            <p:custDataLst>
              <p:tags r:id="rId4"/>
            </p:custDataLst>
          </p:nvPr>
        </p:nvSpPr>
        <p:spPr>
          <a:xfrm>
            <a:off x="2479068" y="1541440"/>
            <a:ext cx="4824000" cy="648000"/>
          </a:xfrm>
          <a:prstGeom prst="rect">
            <a:avLst/>
          </a:prstGeom>
          <a:noFill/>
          <a:ln>
            <a:noFill/>
          </a:ln>
        </p:spPr>
        <p:txBody>
          <a:bodyPr vert="horz" wrap="square" lIns="0" tIns="0" rIns="0" bIns="0" rtlCol="0" anchor="t"/>
          <a:lstStyle/>
          <a:p>
            <a:pPr algn="l">
              <a:lnSpc>
                <a:spcPct val="150000"/>
              </a:lnSpc>
            </a:pPr>
            <a:r>
              <a:rPr kumimoji="1" lang="zh-CN" altLang="en-US">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一般认为，经济法是调整国家对经济活动的管理所产生的社会经济关系的法律规范的总称</a:t>
            </a:r>
            <a:r>
              <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8" name="标题 1"/>
          <p:cNvSpPr txBox="1"/>
          <p:nvPr>
            <p:custDataLst>
              <p:tags r:id="rId5"/>
            </p:custDataLst>
          </p:nvPr>
        </p:nvSpPr>
        <p:spPr>
          <a:xfrm>
            <a:off x="7719464" y="1526300"/>
            <a:ext cx="360004" cy="360000"/>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custDataLst>
              <p:tags r:id="rId6"/>
            </p:custDataLst>
          </p:nvPr>
        </p:nvSpPr>
        <p:spPr>
          <a:xfrm flipH="1">
            <a:off x="1183005" y="2470785"/>
            <a:ext cx="6480175" cy="1328420"/>
          </a:xfrm>
          <a:prstGeom prst="roundRect">
            <a:avLst>
              <a:gd name="adj" fmla="val 50000"/>
            </a:avLst>
          </a:prstGeom>
          <a:solidFill>
            <a:schemeClr val="bg1"/>
          </a:solidFill>
          <a:ln cap="flat">
            <a:noFill/>
            <a:prstDash val="solid"/>
            <a:miter/>
          </a:ln>
          <a:effectLst>
            <a:outerShdw blurRad="254000" dist="762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custDataLst>
              <p:tags r:id="rId7"/>
            </p:custDataLst>
          </p:nvPr>
        </p:nvSpPr>
        <p:spPr>
          <a:xfrm>
            <a:off x="6658345" y="2651095"/>
            <a:ext cx="792000" cy="792000"/>
          </a:xfrm>
          <a:prstGeom prst="ellipse">
            <a:avLst/>
          </a:prstGeom>
          <a:gradFill>
            <a:gsLst>
              <a:gs pos="0">
                <a:schemeClr val="accent1">
                  <a:lumMod val="20000"/>
                  <a:lumOff val="80000"/>
                  <a:alpha val="100000"/>
                </a:schemeClr>
              </a:gs>
              <a:gs pos="100000">
                <a:schemeClr val="accent1"/>
              </a:gs>
            </a:gsLst>
            <a:lin ang="3000000" scaled="0"/>
          </a:gradFill>
          <a:ln cap="rnd">
            <a:noFill/>
            <a:prstDash val="solid"/>
            <a:round/>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custDataLst>
              <p:tags r:id="rId8"/>
            </p:custDataLst>
          </p:nvPr>
        </p:nvSpPr>
        <p:spPr>
          <a:xfrm>
            <a:off x="1633947" y="2605007"/>
            <a:ext cx="4824000" cy="276999"/>
          </a:xfrm>
          <a:prstGeom prst="rect">
            <a:avLst/>
          </a:prstGeom>
          <a:noFill/>
          <a:ln>
            <a:noFill/>
          </a:ln>
        </p:spPr>
        <p:txBody>
          <a:bodyPr vert="horz" wrap="square" lIns="0" tIns="0" rIns="0" bIns="0" rtlCol="0" anchor="t"/>
          <a:lstStyle/>
          <a:p>
            <a:pPr algn="l">
              <a:lnSpc>
                <a:spcPct val="100000"/>
              </a:lnSpc>
            </a:pPr>
            <a:r>
              <a:rPr kumimoji="1" lang="zh-CN" altLang="en-US">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经济法的调整对象</a:t>
            </a:r>
            <a:endParaRPr kumimoji="1" lang="zh-CN" altLang="en-US">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2" name="标题 1"/>
          <p:cNvSpPr txBox="1"/>
          <p:nvPr>
            <p:custDataLst>
              <p:tags r:id="rId9"/>
            </p:custDataLst>
          </p:nvPr>
        </p:nvSpPr>
        <p:spPr>
          <a:xfrm>
            <a:off x="1633948" y="2882237"/>
            <a:ext cx="4824000" cy="648000"/>
          </a:xfrm>
          <a:prstGeom prst="rect">
            <a:avLst/>
          </a:prstGeom>
          <a:noFill/>
          <a:ln>
            <a:noFill/>
          </a:ln>
        </p:spPr>
        <p:txBody>
          <a:bodyPr vert="horz" wrap="square" lIns="0" tIns="0" rIns="0" bIns="0" rtlCol="0" anchor="t"/>
          <a:lstStyle/>
          <a:p>
            <a:pPr algn="l">
              <a:lnSpc>
                <a:spcPct val="150000"/>
              </a:lnSpc>
            </a:pPr>
            <a:r>
              <a:rPr kumimoji="1" lang="en-US" altLang="zh-CN">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反</a:t>
            </a:r>
            <a:r>
              <a:rPr kumimoji="1" lang="zh-CN" altLang="en-US">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市场主体调控关系、市场运行调控关系、宏观经济调控关系、社会保障关系</a:t>
            </a:r>
            <a:endParaRPr kumimoji="1" lang="zh-CN" altLang="en-US">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3" name="标题 1"/>
          <p:cNvSpPr txBox="1"/>
          <p:nvPr>
            <p:custDataLst>
              <p:tags r:id="rId10"/>
            </p:custDataLst>
          </p:nvPr>
        </p:nvSpPr>
        <p:spPr>
          <a:xfrm>
            <a:off x="6874345" y="2898210"/>
            <a:ext cx="360000" cy="297770"/>
          </a:xfrm>
          <a:custGeom>
            <a:avLst/>
            <a:gdLst>
              <a:gd name="connsiteX0" fmla="*/ 153878 w 870468"/>
              <a:gd name="connsiteY0" fmla="*/ 353026 h 720000"/>
              <a:gd name="connsiteX1" fmla="*/ 449972 w 870468"/>
              <a:gd name="connsiteY1" fmla="*/ 353026 h 720000"/>
              <a:gd name="connsiteX2" fmla="*/ 489985 w 870468"/>
              <a:gd name="connsiteY2" fmla="*/ 393039 h 720000"/>
              <a:gd name="connsiteX3" fmla="*/ 449972 w 870468"/>
              <a:gd name="connsiteY3" fmla="*/ 433051 h 720000"/>
              <a:gd name="connsiteX4" fmla="*/ 153878 w 870468"/>
              <a:gd name="connsiteY4" fmla="*/ 433051 h 720000"/>
              <a:gd name="connsiteX5" fmla="*/ 113865 w 870468"/>
              <a:gd name="connsiteY5" fmla="*/ 393039 h 720000"/>
              <a:gd name="connsiteX6" fmla="*/ 153878 w 870468"/>
              <a:gd name="connsiteY6" fmla="*/ 353026 h 720000"/>
              <a:gd name="connsiteX7" fmla="*/ 68708 w 870468"/>
              <a:gd name="connsiteY7" fmla="*/ 275858 h 720000"/>
              <a:gd name="connsiteX8" fmla="*/ 68708 w 870468"/>
              <a:gd name="connsiteY8" fmla="*/ 603735 h 720000"/>
              <a:gd name="connsiteX9" fmla="*/ 116266 w 870468"/>
              <a:gd name="connsiteY9" fmla="*/ 651293 h 720000"/>
              <a:gd name="connsiteX10" fmla="*/ 598821 w 870468"/>
              <a:gd name="connsiteY10" fmla="*/ 651293 h 720000"/>
              <a:gd name="connsiteX11" fmla="*/ 754317 w 870468"/>
              <a:gd name="connsiteY11" fmla="*/ 651293 h 720000"/>
              <a:gd name="connsiteX12" fmla="*/ 801875 w 870468"/>
              <a:gd name="connsiteY12" fmla="*/ 603735 h 720000"/>
              <a:gd name="connsiteX13" fmla="*/ 801875 w 870468"/>
              <a:gd name="connsiteY13" fmla="*/ 275858 h 720000"/>
              <a:gd name="connsiteX14" fmla="*/ 598821 w 870468"/>
              <a:gd name="connsiteY14" fmla="*/ 275858 h 720000"/>
              <a:gd name="connsiteX15" fmla="*/ 116266 w 870468"/>
              <a:gd name="connsiteY15" fmla="*/ 68593 h 720000"/>
              <a:gd name="connsiteX16" fmla="*/ 68708 w 870468"/>
              <a:gd name="connsiteY16" fmla="*/ 116151 h 720000"/>
              <a:gd name="connsiteX17" fmla="*/ 68708 w 870468"/>
              <a:gd name="connsiteY17" fmla="*/ 207265 h 720000"/>
              <a:gd name="connsiteX18" fmla="*/ 598821 w 870468"/>
              <a:gd name="connsiteY18" fmla="*/ 207265 h 720000"/>
              <a:gd name="connsiteX19" fmla="*/ 801875 w 870468"/>
              <a:gd name="connsiteY19" fmla="*/ 207265 h 720000"/>
              <a:gd name="connsiteX20" fmla="*/ 801875 w 870468"/>
              <a:gd name="connsiteY20" fmla="*/ 116151 h 720000"/>
              <a:gd name="connsiteX21" fmla="*/ 754317 w 870468"/>
              <a:gd name="connsiteY21" fmla="*/ 68593 h 720000"/>
              <a:gd name="connsiteX22" fmla="*/ 598821 w 870468"/>
              <a:gd name="connsiteY22" fmla="*/ 68593 h 720000"/>
              <a:gd name="connsiteX23" fmla="*/ 116266 w 870468"/>
              <a:gd name="connsiteY23" fmla="*/ 0 h 720000"/>
              <a:gd name="connsiteX24" fmla="*/ 598821 w 870468"/>
              <a:gd name="connsiteY24" fmla="*/ 0 h 720000"/>
              <a:gd name="connsiteX25" fmla="*/ 754317 w 870468"/>
              <a:gd name="connsiteY25" fmla="*/ 0 h 720000"/>
              <a:gd name="connsiteX26" fmla="*/ 870468 w 870468"/>
              <a:gd name="connsiteY26" fmla="*/ 116151 h 720000"/>
              <a:gd name="connsiteX27" fmla="*/ 870468 w 870468"/>
              <a:gd name="connsiteY27" fmla="*/ 241562 h 720000"/>
              <a:gd name="connsiteX28" fmla="*/ 870468 w 870468"/>
              <a:gd name="connsiteY28" fmla="*/ 603735 h 720000"/>
              <a:gd name="connsiteX29" fmla="*/ 754317 w 870468"/>
              <a:gd name="connsiteY29" fmla="*/ 720000 h 720000"/>
              <a:gd name="connsiteX30" fmla="*/ 598821 w 870468"/>
              <a:gd name="connsiteY30" fmla="*/ 720000 h 720000"/>
              <a:gd name="connsiteX31" fmla="*/ 116266 w 870468"/>
              <a:gd name="connsiteY31" fmla="*/ 720000 h 720000"/>
              <a:gd name="connsiteX32" fmla="*/ 115 w 870468"/>
              <a:gd name="connsiteY32" fmla="*/ 603849 h 720000"/>
              <a:gd name="connsiteX33" fmla="*/ 115 w 870468"/>
              <a:gd name="connsiteY33" fmla="*/ 241841 h 720000"/>
              <a:gd name="connsiteX34" fmla="*/ 0 w 870468"/>
              <a:gd name="connsiteY34" fmla="*/ 241562 h 720000"/>
              <a:gd name="connsiteX35" fmla="*/ 115 w 870468"/>
              <a:gd name="connsiteY35" fmla="*/ 241284 h 720000"/>
              <a:gd name="connsiteX36" fmla="*/ 115 w 870468"/>
              <a:gd name="connsiteY36" fmla="*/ 116151 h 720000"/>
              <a:gd name="connsiteX37" fmla="*/ 116266 w 870468"/>
              <a:gd name="connsiteY37" fmla="*/ 0 h 720000"/>
            </a:gdLst>
            <a:ahLst/>
            <a:cxnLst/>
            <a:rect l="l" t="t" r="r" b="b"/>
            <a:pathLst>
              <a:path w="870468" h="720000">
                <a:moveTo>
                  <a:pt x="153878" y="353026"/>
                </a:moveTo>
                <a:lnTo>
                  <a:pt x="449972" y="353026"/>
                </a:lnTo>
                <a:cubicBezTo>
                  <a:pt x="472036" y="353026"/>
                  <a:pt x="489985" y="370975"/>
                  <a:pt x="489985" y="393039"/>
                </a:cubicBezTo>
                <a:cubicBezTo>
                  <a:pt x="489985" y="415103"/>
                  <a:pt x="472150" y="433051"/>
                  <a:pt x="449972" y="433051"/>
                </a:cubicBezTo>
                <a:lnTo>
                  <a:pt x="153878" y="433051"/>
                </a:lnTo>
                <a:cubicBezTo>
                  <a:pt x="131814" y="433051"/>
                  <a:pt x="113865" y="415103"/>
                  <a:pt x="113865" y="393039"/>
                </a:cubicBezTo>
                <a:cubicBezTo>
                  <a:pt x="113865" y="370975"/>
                  <a:pt x="131814" y="353026"/>
                  <a:pt x="153878" y="353026"/>
                </a:cubicBezTo>
                <a:close/>
                <a:moveTo>
                  <a:pt x="68708" y="275858"/>
                </a:moveTo>
                <a:lnTo>
                  <a:pt x="68708" y="603735"/>
                </a:lnTo>
                <a:cubicBezTo>
                  <a:pt x="68708" y="630029"/>
                  <a:pt x="90087" y="651293"/>
                  <a:pt x="116266" y="651293"/>
                </a:cubicBezTo>
                <a:lnTo>
                  <a:pt x="598821" y="651293"/>
                </a:lnTo>
                <a:lnTo>
                  <a:pt x="754317" y="651293"/>
                </a:lnTo>
                <a:cubicBezTo>
                  <a:pt x="780611" y="651293"/>
                  <a:pt x="801875" y="629915"/>
                  <a:pt x="801875" y="603735"/>
                </a:cubicBezTo>
                <a:lnTo>
                  <a:pt x="801875" y="275858"/>
                </a:lnTo>
                <a:lnTo>
                  <a:pt x="598821" y="275858"/>
                </a:lnTo>
                <a:close/>
                <a:moveTo>
                  <a:pt x="116266" y="68593"/>
                </a:moveTo>
                <a:cubicBezTo>
                  <a:pt x="89972" y="68593"/>
                  <a:pt x="68708" y="89972"/>
                  <a:pt x="68708" y="116151"/>
                </a:cubicBezTo>
                <a:lnTo>
                  <a:pt x="68708" y="207265"/>
                </a:lnTo>
                <a:lnTo>
                  <a:pt x="598821" y="207265"/>
                </a:lnTo>
                <a:lnTo>
                  <a:pt x="801875" y="207265"/>
                </a:lnTo>
                <a:lnTo>
                  <a:pt x="801875" y="116151"/>
                </a:lnTo>
                <a:cubicBezTo>
                  <a:pt x="801875" y="89857"/>
                  <a:pt x="780497" y="68593"/>
                  <a:pt x="754317" y="68593"/>
                </a:cubicBezTo>
                <a:lnTo>
                  <a:pt x="598821" y="68593"/>
                </a:lnTo>
                <a:close/>
                <a:moveTo>
                  <a:pt x="116266" y="0"/>
                </a:moveTo>
                <a:lnTo>
                  <a:pt x="598821" y="0"/>
                </a:lnTo>
                <a:lnTo>
                  <a:pt x="754317" y="0"/>
                </a:lnTo>
                <a:cubicBezTo>
                  <a:pt x="818338" y="0"/>
                  <a:pt x="870468" y="52131"/>
                  <a:pt x="870468" y="116151"/>
                </a:cubicBezTo>
                <a:lnTo>
                  <a:pt x="870468" y="241562"/>
                </a:lnTo>
                <a:lnTo>
                  <a:pt x="870468" y="603735"/>
                </a:lnTo>
                <a:cubicBezTo>
                  <a:pt x="870468" y="667869"/>
                  <a:pt x="818338" y="720000"/>
                  <a:pt x="754317" y="720000"/>
                </a:cubicBezTo>
                <a:lnTo>
                  <a:pt x="598821" y="720000"/>
                </a:lnTo>
                <a:lnTo>
                  <a:pt x="116266" y="720000"/>
                </a:lnTo>
                <a:cubicBezTo>
                  <a:pt x="52246" y="720000"/>
                  <a:pt x="115" y="667869"/>
                  <a:pt x="115" y="603849"/>
                </a:cubicBezTo>
                <a:lnTo>
                  <a:pt x="115" y="241841"/>
                </a:lnTo>
                <a:lnTo>
                  <a:pt x="0" y="241562"/>
                </a:lnTo>
                <a:lnTo>
                  <a:pt x="115" y="241284"/>
                </a:lnTo>
                <a:lnTo>
                  <a:pt x="115" y="116151"/>
                </a:lnTo>
                <a:cubicBezTo>
                  <a:pt x="115" y="52131"/>
                  <a:pt x="52246" y="0"/>
                  <a:pt x="116266" y="0"/>
                </a:cubicBezTo>
                <a:close/>
              </a:path>
            </a:pathLst>
          </a:custGeom>
          <a:solidFill>
            <a:schemeClr val="bg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custDataLst>
              <p:tags r:id="rId11"/>
            </p:custDataLst>
          </p:nvPr>
        </p:nvSpPr>
        <p:spPr>
          <a:xfrm flipH="1">
            <a:off x="1239520" y="4180205"/>
            <a:ext cx="6480175" cy="1510030"/>
          </a:xfrm>
          <a:prstGeom prst="roundRect">
            <a:avLst>
              <a:gd name="adj" fmla="val 50000"/>
            </a:avLst>
          </a:prstGeom>
          <a:solidFill>
            <a:schemeClr val="bg1"/>
          </a:solidFill>
          <a:ln cap="flat">
            <a:noFill/>
            <a:prstDash val="solid"/>
            <a:miter/>
          </a:ln>
          <a:effectLst>
            <a:outerShdw blurRad="254000" dist="76200" dir="2700000" algn="tl"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custDataLst>
              <p:tags r:id="rId12"/>
            </p:custDataLst>
          </p:nvPr>
        </p:nvSpPr>
        <p:spPr>
          <a:xfrm>
            <a:off x="6658347" y="3991890"/>
            <a:ext cx="792000" cy="792000"/>
          </a:xfrm>
          <a:prstGeom prst="ellipse">
            <a:avLst/>
          </a:prstGeom>
          <a:gradFill>
            <a:gsLst>
              <a:gs pos="0">
                <a:schemeClr val="accent1">
                  <a:lumMod val="20000"/>
                  <a:lumOff val="80000"/>
                  <a:alpha val="100000"/>
                </a:schemeClr>
              </a:gs>
              <a:gs pos="100000">
                <a:schemeClr val="accent1"/>
              </a:gs>
            </a:gsLst>
            <a:lin ang="3000000" scaled="0"/>
          </a:gradFill>
          <a:ln cap="rnd">
            <a:noFill/>
            <a:prstDash val="solid"/>
            <a:round/>
          </a:ln>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custDataLst>
              <p:tags r:id="rId13"/>
            </p:custDataLst>
          </p:nvPr>
        </p:nvSpPr>
        <p:spPr>
          <a:xfrm>
            <a:off x="1633948" y="4201708"/>
            <a:ext cx="4824000" cy="276999"/>
          </a:xfrm>
          <a:prstGeom prst="rect">
            <a:avLst/>
          </a:prstGeom>
          <a:noFill/>
          <a:ln>
            <a:noFill/>
          </a:ln>
        </p:spPr>
        <p:txBody>
          <a:bodyPr vert="horz" wrap="square" lIns="0" tIns="0" rIns="0" bIns="0" rtlCol="0" anchor="t"/>
          <a:lstStyle/>
          <a:p>
            <a:pPr algn="l">
              <a:lnSpc>
                <a:spcPct val="100000"/>
              </a:lnSpc>
            </a:pPr>
            <a:r>
              <a:rPr kumimoji="1" lang="zh-CN" altLang="en-US">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经济法律关系</a:t>
            </a:r>
            <a:endParaRPr kumimoji="1" lang="zh-CN" altLang="en-US">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7" name="标题 1"/>
          <p:cNvSpPr txBox="1"/>
          <p:nvPr>
            <p:custDataLst>
              <p:tags r:id="rId14"/>
            </p:custDataLst>
          </p:nvPr>
        </p:nvSpPr>
        <p:spPr>
          <a:xfrm>
            <a:off x="1691640" y="4432935"/>
            <a:ext cx="4872990" cy="1335405"/>
          </a:xfrm>
          <a:prstGeom prst="rect">
            <a:avLst/>
          </a:prstGeom>
          <a:noFill/>
          <a:ln>
            <a:noFill/>
          </a:ln>
        </p:spPr>
        <p:txBody>
          <a:bodyPr vert="horz" wrap="square" lIns="0" tIns="0" rIns="0" bIns="0" rtlCol="0" anchor="t"/>
          <a:lstStyle/>
          <a:p>
            <a:pPr algn="l">
              <a:lnSpc>
                <a:spcPct val="150000"/>
              </a:lnSpc>
            </a:pPr>
            <a:r>
              <a:rPr kumimoji="1" lang="zh-CN" altLang="en-US"/>
              <a:t>经济法主体根据经济法律规范产生的、经济法主体之间在国家干预与协调经济过程中形成的权利与义务关系。包括主体、内容和客体。</a:t>
            </a:r>
            <a:endParaRPr kumimoji="1" lang="zh-CN" altLang="en-US"/>
          </a:p>
        </p:txBody>
      </p:sp>
      <p:sp>
        <p:nvSpPr>
          <p:cNvPr id="18" name="标题 1"/>
          <p:cNvSpPr txBox="1"/>
          <p:nvPr>
            <p:custDataLst>
              <p:tags r:id="rId15"/>
            </p:custDataLst>
          </p:nvPr>
        </p:nvSpPr>
        <p:spPr>
          <a:xfrm>
            <a:off x="6892347" y="4202880"/>
            <a:ext cx="324000" cy="370021"/>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9018656" y="3210008"/>
            <a:ext cx="1048803" cy="1014967"/>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5" name="标题 1"/>
          <p:cNvSpPr txBox="1"/>
          <p:nvPr/>
        </p:nvSpPr>
        <p:spPr>
          <a:xfrm>
            <a:off x="906753" y="118142"/>
            <a:ext cx="10377569" cy="536419"/>
          </a:xfrm>
          <a:prstGeom prst="rect">
            <a:avLst/>
          </a:prstGeom>
          <a:noFill/>
          <a:ln>
            <a:noFill/>
          </a:ln>
        </p:spPr>
        <p:txBody>
          <a:bodyPr vert="horz" wrap="square" lIns="0" tIns="0" rIns="0" bIns="0" rtlCol="0" anchor="t"/>
          <a:lstStyle/>
          <a:p>
            <a:pPr algn="l">
              <a:lnSpc>
                <a:spcPct val="130000"/>
              </a:lnSpc>
            </a:pPr>
            <a:r>
              <a:rPr kumimoji="1" lang="zh-CN" altLang="en-US"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经济法概述</a:t>
            </a:r>
            <a:endParaRPr kumimoji="1" lang="zh-CN" altLang="en-US"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6" name="标题 1"/>
          <p:cNvSpPr txBox="1"/>
          <p:nvPr/>
        </p:nvSpPr>
        <p:spPr>
          <a:xfrm rot="10800000" flipH="1">
            <a:off x="192505" y="0"/>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sp>
        <p:nvSpPr>
          <p:cNvPr id="27" name="标题 1"/>
          <p:cNvSpPr txBox="1"/>
          <p:nvPr/>
        </p:nvSpPr>
        <p:spPr>
          <a:xfrm rot="10800000" flipH="1" flipV="1">
            <a:off x="192505" y="360946"/>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cxnSp>
        <p:nvCxnSpPr>
          <p:cNvPr id="28" name="线条 1"/>
          <p:cNvCxnSpPr/>
          <p:nvPr/>
        </p:nvCxnSpPr>
        <p:spPr>
          <a:xfrm>
            <a:off x="0" y="685799"/>
            <a:ext cx="4981074" cy="0"/>
          </a:xfrm>
          <a:prstGeom prst="line">
            <a:avLst/>
          </a:prstGeom>
          <a:noFill/>
          <a:ln w="6350" cap="flat">
            <a:solidFill>
              <a:schemeClr val="accent1"/>
            </a:solidFill>
            <a:prstDash val="solid"/>
            <a:miter/>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custDataLst>
              <p:tags r:id="rId1"/>
            </p:custDataLst>
          </p:nvPr>
        </p:nvSpPr>
        <p:spPr>
          <a:xfrm>
            <a:off x="695324" y="1657591"/>
            <a:ext cx="2478507" cy="3939261"/>
          </a:xfrm>
          <a:prstGeom prst="rect">
            <a:avLst/>
          </a:prstGeom>
          <a:solidFill>
            <a:schemeClr val="bg1"/>
          </a:solidFill>
          <a:ln w="12700" cap="flat">
            <a:gradFill>
              <a:gsLst>
                <a:gs pos="0">
                  <a:schemeClr val="accent1">
                    <a:alpha val="100000"/>
                  </a:schemeClr>
                </a:gs>
                <a:gs pos="29000">
                  <a:schemeClr val="accent3">
                    <a:alpha val="0"/>
                  </a:schemeClr>
                </a:gs>
                <a:gs pos="54560">
                  <a:schemeClr val="accent1">
                    <a:lumMod val="40000"/>
                    <a:lumOff val="60000"/>
                    <a:alpha val="0"/>
                  </a:schemeClr>
                </a:gs>
                <a:gs pos="79734">
                  <a:schemeClr val="accent3">
                    <a:alpha val="0"/>
                  </a:schemeClr>
                </a:gs>
                <a:gs pos="100000">
                  <a:schemeClr val="accent1">
                    <a:alpha val="100000"/>
                  </a:schemeClr>
                </a:gs>
              </a:gsLst>
              <a:lin ang="5400000" scaled="0"/>
            </a:gradFill>
            <a:miter/>
          </a:ln>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custDataLst>
              <p:tags r:id="rId2"/>
            </p:custDataLst>
          </p:nvPr>
        </p:nvSpPr>
        <p:spPr>
          <a:xfrm>
            <a:off x="3475107" y="1657591"/>
            <a:ext cx="2478507" cy="3939261"/>
          </a:xfrm>
          <a:prstGeom prst="rect">
            <a:avLst/>
          </a:prstGeom>
          <a:solidFill>
            <a:schemeClr val="bg1"/>
          </a:solidFill>
          <a:ln w="12700" cap="flat">
            <a:gradFill>
              <a:gsLst>
                <a:gs pos="0">
                  <a:schemeClr val="accent1">
                    <a:alpha val="100000"/>
                  </a:schemeClr>
                </a:gs>
                <a:gs pos="29000">
                  <a:schemeClr val="accent3">
                    <a:alpha val="0"/>
                  </a:schemeClr>
                </a:gs>
                <a:gs pos="54560">
                  <a:schemeClr val="accent1">
                    <a:lumMod val="40000"/>
                    <a:lumOff val="60000"/>
                    <a:alpha val="0"/>
                  </a:schemeClr>
                </a:gs>
                <a:gs pos="79734">
                  <a:schemeClr val="accent3">
                    <a:alpha val="0"/>
                  </a:schemeClr>
                </a:gs>
                <a:gs pos="100000">
                  <a:schemeClr val="accent1">
                    <a:alpha val="100000"/>
                  </a:schemeClr>
                </a:gs>
              </a:gsLst>
              <a:lin ang="5400000" scaled="0"/>
            </a:gradFill>
            <a:miter/>
          </a:ln>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custDataLst>
              <p:tags r:id="rId3"/>
            </p:custDataLst>
          </p:nvPr>
        </p:nvSpPr>
        <p:spPr>
          <a:xfrm>
            <a:off x="6254890" y="1657591"/>
            <a:ext cx="2478507" cy="3939261"/>
          </a:xfrm>
          <a:prstGeom prst="rect">
            <a:avLst/>
          </a:prstGeom>
          <a:solidFill>
            <a:schemeClr val="bg1"/>
          </a:solidFill>
          <a:ln w="12700" cap="flat">
            <a:gradFill>
              <a:gsLst>
                <a:gs pos="0">
                  <a:schemeClr val="accent1">
                    <a:alpha val="100000"/>
                  </a:schemeClr>
                </a:gs>
                <a:gs pos="29000">
                  <a:schemeClr val="accent3">
                    <a:alpha val="0"/>
                  </a:schemeClr>
                </a:gs>
                <a:gs pos="54560">
                  <a:schemeClr val="accent1">
                    <a:lumMod val="40000"/>
                    <a:lumOff val="60000"/>
                    <a:alpha val="0"/>
                  </a:schemeClr>
                </a:gs>
                <a:gs pos="79734">
                  <a:schemeClr val="accent3">
                    <a:alpha val="0"/>
                  </a:schemeClr>
                </a:gs>
                <a:gs pos="100000">
                  <a:schemeClr val="accent1">
                    <a:alpha val="100000"/>
                  </a:schemeClr>
                </a:gs>
              </a:gsLst>
              <a:lin ang="5400000" scaled="0"/>
            </a:gradFill>
            <a:miter/>
          </a:ln>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custDataLst>
              <p:tags r:id="rId4"/>
            </p:custDataLst>
          </p:nvPr>
        </p:nvSpPr>
        <p:spPr>
          <a:xfrm>
            <a:off x="9110874" y="1657591"/>
            <a:ext cx="2478507" cy="3939261"/>
          </a:xfrm>
          <a:prstGeom prst="rect">
            <a:avLst/>
          </a:prstGeom>
          <a:solidFill>
            <a:schemeClr val="bg1"/>
          </a:solidFill>
          <a:ln w="12700" cap="flat">
            <a:gradFill>
              <a:gsLst>
                <a:gs pos="0">
                  <a:schemeClr val="accent1">
                    <a:alpha val="100000"/>
                  </a:schemeClr>
                </a:gs>
                <a:gs pos="29000">
                  <a:schemeClr val="accent3">
                    <a:alpha val="0"/>
                  </a:schemeClr>
                </a:gs>
                <a:gs pos="54560">
                  <a:schemeClr val="accent1">
                    <a:lumMod val="40000"/>
                    <a:lumOff val="60000"/>
                    <a:alpha val="0"/>
                  </a:schemeClr>
                </a:gs>
                <a:gs pos="79734">
                  <a:schemeClr val="accent3">
                    <a:alpha val="0"/>
                  </a:schemeClr>
                </a:gs>
                <a:gs pos="100000">
                  <a:schemeClr val="accent1">
                    <a:alpha val="100000"/>
                  </a:schemeClr>
                </a:gs>
              </a:gsLst>
              <a:lin ang="5400000" scaled="0"/>
            </a:gradFill>
            <a:miter/>
          </a:ln>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custDataLst>
              <p:tags r:id="rId5"/>
            </p:custDataLst>
          </p:nvPr>
        </p:nvSpPr>
        <p:spPr>
          <a:xfrm>
            <a:off x="793584" y="3170935"/>
            <a:ext cx="2281987" cy="1852804"/>
          </a:xfrm>
          <a:prstGeom prst="rect">
            <a:avLst/>
          </a:prstGeom>
          <a:noFill/>
          <a:ln cap="sq">
            <a:noFill/>
          </a:ln>
        </p:spPr>
        <p:txBody>
          <a:bodyPr vert="horz" wrap="square" lIns="91440" tIns="45720" rIns="91440" bIns="45720" rtlCol="0" anchor="t"/>
          <a:lstStyle/>
          <a:p>
            <a:pPr algn="l">
              <a:lnSpc>
                <a:spcPct val="150000"/>
              </a:lnSpc>
            </a:pPr>
            <a:r>
              <a:rPr kumimoji="1" lang="en-US" altLang="zh-CN" sz="140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市场主体是指市场经济活动的参与者和财产责任的承担者，包括经济组织和个人。</a:t>
            </a:r>
            <a:r>
              <a:rPr kumimoji="1" lang="zh-CN" altLang="en-US" sz="1400"/>
              <a:t>国家对于市场主体应进行必要的干预</a:t>
            </a:r>
            <a:endParaRPr kumimoji="1" lang="zh-CN" altLang="en-US" sz="1400"/>
          </a:p>
        </p:txBody>
      </p:sp>
      <p:sp>
        <p:nvSpPr>
          <p:cNvPr id="8" name="标题 1"/>
          <p:cNvSpPr txBox="1"/>
          <p:nvPr>
            <p:custDataLst>
              <p:tags r:id="rId6"/>
            </p:custDataLst>
          </p:nvPr>
        </p:nvSpPr>
        <p:spPr>
          <a:xfrm>
            <a:off x="836478" y="1827142"/>
            <a:ext cx="2211410" cy="1211183"/>
          </a:xfrm>
          <a:prstGeom prst="roundRect">
            <a:avLst>
              <a:gd name="adj" fmla="val 0"/>
            </a:avLst>
          </a:prstGeom>
          <a:gradFill>
            <a:gsLst>
              <a:gs pos="18000">
                <a:schemeClr val="accent1">
                  <a:lumMod val="40000"/>
                  <a:lumOff val="60000"/>
                  <a:alpha val="100000"/>
                </a:schemeClr>
              </a:gs>
              <a:gs pos="93000">
                <a:schemeClr val="accent1">
                  <a:alpha val="100000"/>
                </a:schemeClr>
              </a:gs>
            </a:gsLst>
            <a:lin ang="2700000" scaled="0"/>
          </a:gradFill>
          <a:ln cap="flat">
            <a:noFill/>
            <a:prstDash val="solid"/>
            <a:miter/>
          </a:ln>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custDataLst>
              <p:tags r:id="rId7"/>
            </p:custDataLst>
          </p:nvPr>
        </p:nvSpPr>
        <p:spPr>
          <a:xfrm>
            <a:off x="3573367" y="3197225"/>
            <a:ext cx="2281987" cy="1498171"/>
          </a:xfrm>
          <a:prstGeom prst="rect">
            <a:avLst/>
          </a:prstGeom>
          <a:noFill/>
          <a:ln cap="sq">
            <a:noFill/>
          </a:ln>
        </p:spPr>
        <p:txBody>
          <a:bodyPr vert="horz" wrap="square" lIns="91440" tIns="45720" rIns="91440" bIns="45720" rtlCol="0" anchor="t"/>
          <a:lstStyle/>
          <a:p>
            <a:pPr algn="ctr">
              <a:lnSpc>
                <a:spcPct val="150000"/>
              </a:lnSpc>
            </a:pPr>
            <a:r>
              <a:rPr kumimoji="1" lang="en-US" altLang="zh-CN" sz="140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市场运行调控关系即国家为了建立市场经济秩序，维护国家、市场经营者和消费者的合法权益而干预市场所发生的经济关系。</a:t>
            </a:r>
            <a:endParaRPr kumimoji="1" lang="en-US" altLang="zh-CN" sz="140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0" name="标题 1"/>
          <p:cNvSpPr txBox="1"/>
          <p:nvPr>
            <p:custDataLst>
              <p:tags r:id="rId8"/>
            </p:custDataLst>
          </p:nvPr>
        </p:nvSpPr>
        <p:spPr>
          <a:xfrm>
            <a:off x="3616261" y="1827142"/>
            <a:ext cx="2211410" cy="1211183"/>
          </a:xfrm>
          <a:prstGeom prst="roundRect">
            <a:avLst>
              <a:gd name="adj" fmla="val 0"/>
            </a:avLst>
          </a:prstGeom>
          <a:gradFill>
            <a:gsLst>
              <a:gs pos="18000">
                <a:schemeClr val="accent1">
                  <a:lumMod val="40000"/>
                  <a:lumOff val="60000"/>
                  <a:alpha val="100000"/>
                </a:schemeClr>
              </a:gs>
              <a:gs pos="93000">
                <a:schemeClr val="accent1">
                  <a:alpha val="100000"/>
                </a:schemeClr>
              </a:gs>
            </a:gsLst>
            <a:lin ang="2700000" scaled="0"/>
          </a:gradFill>
          <a:ln cap="flat">
            <a:noFill/>
            <a:prstDash val="solid"/>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custDataLst>
              <p:tags r:id="rId9"/>
            </p:custDataLst>
          </p:nvPr>
        </p:nvSpPr>
        <p:spPr>
          <a:xfrm>
            <a:off x="6353175" y="3172460"/>
            <a:ext cx="2359025" cy="1497965"/>
          </a:xfrm>
          <a:prstGeom prst="rect">
            <a:avLst/>
          </a:prstGeom>
          <a:noFill/>
          <a:ln cap="sq">
            <a:noFill/>
          </a:ln>
        </p:spPr>
        <p:txBody>
          <a:bodyPr vert="horz" wrap="square" lIns="91440" tIns="45720" rIns="91440" bIns="45720" rtlCol="0" anchor="t"/>
          <a:lstStyle/>
          <a:p>
            <a:pPr algn="l">
              <a:lnSpc>
                <a:spcPct val="150000"/>
              </a:lnSpc>
            </a:pPr>
            <a:r>
              <a:rPr kumimoji="1" lang="en-US" altLang="zh-CN" sz="140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宏观经济调控关系是指国家从长远和社会公共利益出发，对关系国计民生的重大因素，在实行全局性的管理过程中，与其他社会组织之间发生的具有隶属性或指导性的社会经济关系。</a:t>
            </a:r>
            <a:endParaRPr kumimoji="1" lang="en-US" altLang="zh-CN" sz="140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2" name="标题 1"/>
          <p:cNvSpPr txBox="1"/>
          <p:nvPr>
            <p:custDataLst>
              <p:tags r:id="rId10"/>
            </p:custDataLst>
          </p:nvPr>
        </p:nvSpPr>
        <p:spPr>
          <a:xfrm>
            <a:off x="6396044" y="1827142"/>
            <a:ext cx="2211410" cy="1211183"/>
          </a:xfrm>
          <a:prstGeom prst="roundRect">
            <a:avLst>
              <a:gd name="adj" fmla="val 0"/>
            </a:avLst>
          </a:prstGeom>
          <a:gradFill>
            <a:gsLst>
              <a:gs pos="18000">
                <a:schemeClr val="accent1">
                  <a:lumMod val="40000"/>
                  <a:lumOff val="60000"/>
                  <a:alpha val="100000"/>
                </a:schemeClr>
              </a:gs>
              <a:gs pos="93000">
                <a:schemeClr val="accent1">
                  <a:alpha val="100000"/>
                </a:schemeClr>
              </a:gs>
            </a:gsLst>
            <a:lin ang="2700000" scaled="0"/>
          </a:gradFill>
          <a:ln cap="flat">
            <a:noFill/>
            <a:prstDash val="solid"/>
            <a:miter/>
          </a:ln>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custDataLst>
              <p:tags r:id="rId11"/>
            </p:custDataLst>
          </p:nvPr>
        </p:nvSpPr>
        <p:spPr>
          <a:xfrm>
            <a:off x="9132934" y="3164205"/>
            <a:ext cx="2281987" cy="1498171"/>
          </a:xfrm>
          <a:prstGeom prst="rect">
            <a:avLst/>
          </a:prstGeom>
          <a:noFill/>
          <a:ln cap="sq">
            <a:noFill/>
          </a:ln>
        </p:spPr>
        <p:txBody>
          <a:bodyPr vert="horz" wrap="square" lIns="91440" tIns="45720" rIns="91440" bIns="45720" rtlCol="0" anchor="t"/>
          <a:lstStyle/>
          <a:p>
            <a:pPr algn="l">
              <a:lnSpc>
                <a:spcPct val="150000"/>
              </a:lnSpc>
            </a:pPr>
            <a:r>
              <a:rPr kumimoji="1" lang="en-US" altLang="zh-CN" sz="140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要实行社会主义市场经济，必须建立多层次的社会保障体系，以保证社会成员的基本生活保障，可是市场本身无法解决这一问题，这就需要由国家进行干预，需要由经济法进行调整。</a:t>
            </a:r>
            <a:endParaRPr kumimoji="1" lang="en-US" altLang="zh-CN" sz="140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4" name="标题 1"/>
          <p:cNvSpPr txBox="1"/>
          <p:nvPr>
            <p:custDataLst>
              <p:tags r:id="rId12"/>
            </p:custDataLst>
          </p:nvPr>
        </p:nvSpPr>
        <p:spPr>
          <a:xfrm>
            <a:off x="9175828" y="1827142"/>
            <a:ext cx="2211410" cy="1211183"/>
          </a:xfrm>
          <a:prstGeom prst="roundRect">
            <a:avLst>
              <a:gd name="adj" fmla="val 0"/>
            </a:avLst>
          </a:prstGeom>
          <a:gradFill>
            <a:gsLst>
              <a:gs pos="18000">
                <a:schemeClr val="accent1">
                  <a:lumMod val="40000"/>
                  <a:lumOff val="60000"/>
                  <a:alpha val="100000"/>
                </a:schemeClr>
              </a:gs>
              <a:gs pos="93000">
                <a:schemeClr val="accent1">
                  <a:alpha val="100000"/>
                </a:schemeClr>
              </a:gs>
            </a:gsLst>
            <a:lin ang="2700000" scaled="0"/>
          </a:gradFill>
          <a:ln cap="flat">
            <a:noFill/>
            <a:prstDash val="solid"/>
            <a:miter/>
          </a:ln>
          <a:effectLst/>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custDataLst>
              <p:tags r:id="rId13"/>
            </p:custDataLst>
          </p:nvPr>
        </p:nvSpPr>
        <p:spPr>
          <a:xfrm>
            <a:off x="1006154" y="2075514"/>
            <a:ext cx="1846659" cy="731186"/>
          </a:xfrm>
          <a:prstGeom prst="rect">
            <a:avLst/>
          </a:prstGeom>
          <a:noFill/>
          <a:ln cap="sq">
            <a:noFill/>
          </a:ln>
        </p:spPr>
        <p:txBody>
          <a:bodyPr vert="horz" wrap="square" lIns="0" tIns="0" rIns="0" bIns="0" rtlCol="0" anchor="ctr"/>
          <a:lstStyle/>
          <a:p>
            <a:pPr algn="ctr">
              <a:lnSpc>
                <a:spcPct val="13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市场主体调控关系</a:t>
            </a:r>
            <a:endParaRPr kumimoji="1" lang="zh-CN" altLang="en-US"/>
          </a:p>
        </p:txBody>
      </p:sp>
      <p:sp>
        <p:nvSpPr>
          <p:cNvPr id="16" name="标题 1"/>
          <p:cNvSpPr txBox="1"/>
          <p:nvPr>
            <p:custDataLst>
              <p:tags r:id="rId14"/>
            </p:custDataLst>
          </p:nvPr>
        </p:nvSpPr>
        <p:spPr>
          <a:xfrm>
            <a:off x="3785937" y="2075514"/>
            <a:ext cx="1846659" cy="731186"/>
          </a:xfrm>
          <a:prstGeom prst="rect">
            <a:avLst/>
          </a:prstGeom>
          <a:noFill/>
          <a:ln cap="sq">
            <a:noFill/>
          </a:ln>
        </p:spPr>
        <p:txBody>
          <a:bodyPr vert="horz" wrap="square" lIns="0" tIns="0" rIns="0" bIns="0" rtlCol="0" anchor="ctr"/>
          <a:lstStyle/>
          <a:p>
            <a:pPr algn="ctr">
              <a:lnSpc>
                <a:spcPct val="13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市场运行调控关系</a:t>
            </a:r>
            <a:endParaRPr kumimoji="1" lang="zh-CN" altLang="en-US"/>
          </a:p>
        </p:txBody>
      </p:sp>
      <p:sp>
        <p:nvSpPr>
          <p:cNvPr id="17" name="标题 1"/>
          <p:cNvSpPr txBox="1"/>
          <p:nvPr>
            <p:custDataLst>
              <p:tags r:id="rId15"/>
            </p:custDataLst>
          </p:nvPr>
        </p:nvSpPr>
        <p:spPr>
          <a:xfrm>
            <a:off x="6565720" y="2075514"/>
            <a:ext cx="1846659" cy="731186"/>
          </a:xfrm>
          <a:prstGeom prst="rect">
            <a:avLst/>
          </a:prstGeom>
          <a:noFill/>
          <a:ln cap="sq">
            <a:noFill/>
          </a:ln>
        </p:spPr>
        <p:txBody>
          <a:bodyPr vert="horz" wrap="square" lIns="0" tIns="0" rIns="0" bIns="0" rtlCol="0" anchor="ctr"/>
          <a:lstStyle/>
          <a:p>
            <a:pPr algn="ctr">
              <a:lnSpc>
                <a:spcPct val="13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宏观经济调控关系</a:t>
            </a:r>
            <a:endParaRPr kumimoji="1" lang="zh-CN" altLang="en-US"/>
          </a:p>
        </p:txBody>
      </p:sp>
      <p:sp>
        <p:nvSpPr>
          <p:cNvPr id="18" name="标题 1"/>
          <p:cNvSpPr txBox="1"/>
          <p:nvPr>
            <p:custDataLst>
              <p:tags r:id="rId16"/>
            </p:custDataLst>
          </p:nvPr>
        </p:nvSpPr>
        <p:spPr>
          <a:xfrm>
            <a:off x="9345504" y="2075514"/>
            <a:ext cx="1846659" cy="731186"/>
          </a:xfrm>
          <a:prstGeom prst="rect">
            <a:avLst/>
          </a:prstGeom>
          <a:noFill/>
          <a:ln cap="sq">
            <a:noFill/>
          </a:ln>
        </p:spPr>
        <p:txBody>
          <a:bodyPr vert="horz" wrap="square" lIns="0" tIns="0" rIns="0" bIns="0" rtlCol="0" anchor="ctr"/>
          <a:lstStyle/>
          <a:p>
            <a:pPr algn="ctr">
              <a:lnSpc>
                <a:spcPct val="13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社会保障关系</a:t>
            </a:r>
            <a:endParaRPr kumimoji="1" lang="zh-CN" altLang="en-US"/>
          </a:p>
        </p:txBody>
      </p:sp>
      <p:cxnSp>
        <p:nvCxnSpPr>
          <p:cNvPr id="19" name="线条 1"/>
          <p:cNvCxnSpPr/>
          <p:nvPr>
            <p:custDataLst>
              <p:tags r:id="rId17"/>
            </p:custDataLst>
          </p:nvPr>
        </p:nvCxnSpPr>
        <p:spPr>
          <a:xfrm>
            <a:off x="822739"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cxnSp>
        <p:nvCxnSpPr>
          <p:cNvPr id="20" name="线条 1"/>
          <p:cNvCxnSpPr/>
          <p:nvPr>
            <p:custDataLst>
              <p:tags r:id="rId18"/>
            </p:custDataLst>
          </p:nvPr>
        </p:nvCxnSpPr>
        <p:spPr>
          <a:xfrm>
            <a:off x="2038416"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sp>
        <p:nvSpPr>
          <p:cNvPr id="21" name="标题 1"/>
          <p:cNvSpPr txBox="1"/>
          <p:nvPr>
            <p:custDataLst>
              <p:tags r:id="rId19"/>
            </p:custDataLst>
          </p:nvPr>
        </p:nvSpPr>
        <p:spPr>
          <a:xfrm>
            <a:off x="1865116" y="5392024"/>
            <a:ext cx="138922" cy="138922"/>
          </a:xfrm>
          <a:prstGeom prst="ellipse">
            <a:avLst/>
          </a:prstGeom>
          <a:gradFill>
            <a:gsLst>
              <a:gs pos="18000">
                <a:schemeClr val="accent1">
                  <a:lumMod val="40000"/>
                  <a:lumOff val="60000"/>
                  <a:alpha val="100000"/>
                </a:schemeClr>
              </a:gs>
              <a:gs pos="93000">
                <a:schemeClr val="accent1">
                  <a:alpha val="100000"/>
                </a:schemeClr>
              </a:gs>
            </a:gsLst>
            <a:lin ang="2700000" scaled="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cxnSp>
        <p:nvCxnSpPr>
          <p:cNvPr id="22" name="线条 1"/>
          <p:cNvCxnSpPr/>
          <p:nvPr>
            <p:custDataLst>
              <p:tags r:id="rId20"/>
            </p:custDataLst>
          </p:nvPr>
        </p:nvCxnSpPr>
        <p:spPr>
          <a:xfrm>
            <a:off x="3602521"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cxnSp>
        <p:nvCxnSpPr>
          <p:cNvPr id="23" name="线条 1"/>
          <p:cNvCxnSpPr/>
          <p:nvPr>
            <p:custDataLst>
              <p:tags r:id="rId21"/>
            </p:custDataLst>
          </p:nvPr>
        </p:nvCxnSpPr>
        <p:spPr>
          <a:xfrm>
            <a:off x="4818198"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sp>
        <p:nvSpPr>
          <p:cNvPr id="24" name="标题 1"/>
          <p:cNvSpPr txBox="1"/>
          <p:nvPr>
            <p:custDataLst>
              <p:tags r:id="rId22"/>
            </p:custDataLst>
          </p:nvPr>
        </p:nvSpPr>
        <p:spPr>
          <a:xfrm>
            <a:off x="4644898" y="5392024"/>
            <a:ext cx="138922" cy="138922"/>
          </a:xfrm>
          <a:prstGeom prst="ellipse">
            <a:avLst/>
          </a:prstGeom>
          <a:gradFill>
            <a:gsLst>
              <a:gs pos="18000">
                <a:schemeClr val="accent1">
                  <a:lumMod val="40000"/>
                  <a:lumOff val="60000"/>
                  <a:alpha val="100000"/>
                </a:schemeClr>
              </a:gs>
              <a:gs pos="93000">
                <a:schemeClr val="accent1">
                  <a:alpha val="100000"/>
                </a:schemeClr>
              </a:gs>
            </a:gsLst>
            <a:lin ang="2700000" scaled="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cxnSp>
        <p:nvCxnSpPr>
          <p:cNvPr id="25" name="线条 1"/>
          <p:cNvCxnSpPr/>
          <p:nvPr>
            <p:custDataLst>
              <p:tags r:id="rId23"/>
            </p:custDataLst>
          </p:nvPr>
        </p:nvCxnSpPr>
        <p:spPr>
          <a:xfrm>
            <a:off x="6382304"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cxnSp>
        <p:nvCxnSpPr>
          <p:cNvPr id="26" name="线条 1"/>
          <p:cNvCxnSpPr/>
          <p:nvPr>
            <p:custDataLst>
              <p:tags r:id="rId24"/>
            </p:custDataLst>
          </p:nvPr>
        </p:nvCxnSpPr>
        <p:spPr>
          <a:xfrm>
            <a:off x="7597981"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sp>
        <p:nvSpPr>
          <p:cNvPr id="27" name="标题 1"/>
          <p:cNvSpPr txBox="1"/>
          <p:nvPr>
            <p:custDataLst>
              <p:tags r:id="rId25"/>
            </p:custDataLst>
          </p:nvPr>
        </p:nvSpPr>
        <p:spPr>
          <a:xfrm>
            <a:off x="7424681" y="5392024"/>
            <a:ext cx="138922" cy="138922"/>
          </a:xfrm>
          <a:prstGeom prst="ellipse">
            <a:avLst/>
          </a:prstGeom>
          <a:gradFill>
            <a:gsLst>
              <a:gs pos="18000">
                <a:schemeClr val="accent1">
                  <a:lumMod val="40000"/>
                  <a:lumOff val="60000"/>
                  <a:alpha val="100000"/>
                </a:schemeClr>
              </a:gs>
              <a:gs pos="93000">
                <a:schemeClr val="accent1">
                  <a:alpha val="100000"/>
                </a:schemeClr>
              </a:gs>
            </a:gsLst>
            <a:lin ang="2700000" scaled="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cxnSp>
        <p:nvCxnSpPr>
          <p:cNvPr id="28" name="线条 1"/>
          <p:cNvCxnSpPr/>
          <p:nvPr>
            <p:custDataLst>
              <p:tags r:id="rId26"/>
            </p:custDataLst>
          </p:nvPr>
        </p:nvCxnSpPr>
        <p:spPr>
          <a:xfrm>
            <a:off x="9168728"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cxnSp>
        <p:nvCxnSpPr>
          <p:cNvPr id="29" name="线条 1"/>
          <p:cNvCxnSpPr/>
          <p:nvPr>
            <p:custDataLst>
              <p:tags r:id="rId27"/>
            </p:custDataLst>
          </p:nvPr>
        </p:nvCxnSpPr>
        <p:spPr>
          <a:xfrm>
            <a:off x="10384405"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sp>
        <p:nvSpPr>
          <p:cNvPr id="30" name="标题 1"/>
          <p:cNvSpPr txBox="1"/>
          <p:nvPr>
            <p:custDataLst>
              <p:tags r:id="rId28"/>
            </p:custDataLst>
          </p:nvPr>
        </p:nvSpPr>
        <p:spPr>
          <a:xfrm>
            <a:off x="10211105" y="5392024"/>
            <a:ext cx="138922" cy="138922"/>
          </a:xfrm>
          <a:prstGeom prst="ellipse">
            <a:avLst/>
          </a:prstGeom>
          <a:gradFill>
            <a:gsLst>
              <a:gs pos="18000">
                <a:schemeClr val="accent1">
                  <a:lumMod val="40000"/>
                  <a:lumOff val="60000"/>
                  <a:alpha val="100000"/>
                </a:schemeClr>
              </a:gs>
              <a:gs pos="93000">
                <a:schemeClr val="accent1">
                  <a:alpha val="100000"/>
                </a:schemeClr>
              </a:gs>
            </a:gsLst>
            <a:lin ang="2700000" scaled="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906753" y="118142"/>
            <a:ext cx="10377569" cy="536419"/>
          </a:xfrm>
          <a:prstGeom prst="rect">
            <a:avLst/>
          </a:prstGeom>
          <a:noFill/>
          <a:ln>
            <a:noFill/>
          </a:ln>
        </p:spPr>
        <p:txBody>
          <a:bodyPr vert="horz" wrap="square" lIns="0" tIns="0" rIns="0" bIns="0" rtlCol="0" anchor="t"/>
          <a:lstStyle/>
          <a:p>
            <a:pPr algn="l">
              <a:lnSpc>
                <a:spcPct val="130000"/>
              </a:lnSpc>
            </a:pPr>
            <a:r>
              <a:rPr kumimoji="1" lang="en-US" altLang="zh-CN"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经济法的调整对象</a:t>
            </a:r>
            <a:endParaRPr kumimoji="1" lang="zh-CN" altLang="en-US"/>
          </a:p>
        </p:txBody>
      </p:sp>
      <p:sp>
        <p:nvSpPr>
          <p:cNvPr id="32" name="标题 1"/>
          <p:cNvSpPr txBox="1"/>
          <p:nvPr/>
        </p:nvSpPr>
        <p:spPr>
          <a:xfrm rot="10800000" flipH="1">
            <a:off x="192505" y="0"/>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sp>
        <p:nvSpPr>
          <p:cNvPr id="33" name="标题 1"/>
          <p:cNvSpPr txBox="1"/>
          <p:nvPr/>
        </p:nvSpPr>
        <p:spPr>
          <a:xfrm rot="10800000" flipH="1" flipV="1">
            <a:off x="192505" y="360946"/>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cxnSp>
        <p:nvCxnSpPr>
          <p:cNvPr id="34" name="线条 1"/>
          <p:cNvCxnSpPr/>
          <p:nvPr/>
        </p:nvCxnSpPr>
        <p:spPr>
          <a:xfrm>
            <a:off x="0" y="685799"/>
            <a:ext cx="4981074" cy="0"/>
          </a:xfrm>
          <a:prstGeom prst="line">
            <a:avLst/>
          </a:prstGeom>
          <a:noFill/>
          <a:ln w="6350" cap="flat">
            <a:solidFill>
              <a:schemeClr val="accent1"/>
            </a:solidFill>
            <a:prstDash val="solid"/>
            <a:miter/>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custDataLst>
              <p:tags r:id="rId1"/>
            </p:custDataLst>
          </p:nvPr>
        </p:nvSpPr>
        <p:spPr>
          <a:xfrm>
            <a:off x="404495" y="1657350"/>
            <a:ext cx="2990215" cy="3939540"/>
          </a:xfrm>
          <a:prstGeom prst="rect">
            <a:avLst/>
          </a:prstGeom>
          <a:solidFill>
            <a:schemeClr val="bg1"/>
          </a:solidFill>
          <a:ln w="12700" cap="flat">
            <a:gradFill>
              <a:gsLst>
                <a:gs pos="0">
                  <a:schemeClr val="accent1">
                    <a:alpha val="100000"/>
                  </a:schemeClr>
                </a:gs>
                <a:gs pos="29000">
                  <a:schemeClr val="accent3">
                    <a:alpha val="0"/>
                  </a:schemeClr>
                </a:gs>
                <a:gs pos="54560">
                  <a:schemeClr val="accent1">
                    <a:lumMod val="40000"/>
                    <a:lumOff val="60000"/>
                    <a:alpha val="0"/>
                  </a:schemeClr>
                </a:gs>
                <a:gs pos="79734">
                  <a:schemeClr val="accent3">
                    <a:alpha val="0"/>
                  </a:schemeClr>
                </a:gs>
                <a:gs pos="100000">
                  <a:schemeClr val="accent1">
                    <a:alpha val="100000"/>
                  </a:schemeClr>
                </a:gs>
              </a:gsLst>
              <a:lin ang="5400000" scaled="0"/>
            </a:gradFill>
            <a:miter/>
          </a:ln>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custDataLst>
              <p:tags r:id="rId2"/>
            </p:custDataLst>
          </p:nvPr>
        </p:nvSpPr>
        <p:spPr>
          <a:xfrm>
            <a:off x="3475107" y="1657591"/>
            <a:ext cx="2478507" cy="3939261"/>
          </a:xfrm>
          <a:prstGeom prst="rect">
            <a:avLst/>
          </a:prstGeom>
          <a:solidFill>
            <a:schemeClr val="bg1"/>
          </a:solidFill>
          <a:ln w="12700" cap="flat">
            <a:gradFill>
              <a:gsLst>
                <a:gs pos="0">
                  <a:schemeClr val="accent1">
                    <a:alpha val="100000"/>
                  </a:schemeClr>
                </a:gs>
                <a:gs pos="29000">
                  <a:schemeClr val="accent3">
                    <a:alpha val="0"/>
                  </a:schemeClr>
                </a:gs>
                <a:gs pos="54560">
                  <a:schemeClr val="accent1">
                    <a:lumMod val="40000"/>
                    <a:lumOff val="60000"/>
                    <a:alpha val="0"/>
                  </a:schemeClr>
                </a:gs>
                <a:gs pos="79734">
                  <a:schemeClr val="accent3">
                    <a:alpha val="0"/>
                  </a:schemeClr>
                </a:gs>
                <a:gs pos="100000">
                  <a:schemeClr val="accent1">
                    <a:alpha val="100000"/>
                  </a:schemeClr>
                </a:gs>
              </a:gsLst>
              <a:lin ang="5400000" scaled="0"/>
            </a:gradFill>
            <a:miter/>
          </a:ln>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custDataLst>
              <p:tags r:id="rId3"/>
            </p:custDataLst>
          </p:nvPr>
        </p:nvSpPr>
        <p:spPr>
          <a:xfrm>
            <a:off x="6254750" y="1657350"/>
            <a:ext cx="3185795" cy="3939540"/>
          </a:xfrm>
          <a:prstGeom prst="rect">
            <a:avLst/>
          </a:prstGeom>
          <a:solidFill>
            <a:schemeClr val="bg1"/>
          </a:solidFill>
          <a:ln w="12700" cap="flat">
            <a:gradFill>
              <a:gsLst>
                <a:gs pos="0">
                  <a:schemeClr val="accent1">
                    <a:alpha val="100000"/>
                  </a:schemeClr>
                </a:gs>
                <a:gs pos="29000">
                  <a:schemeClr val="accent3">
                    <a:alpha val="0"/>
                  </a:schemeClr>
                </a:gs>
                <a:gs pos="54560">
                  <a:schemeClr val="accent1">
                    <a:lumMod val="40000"/>
                    <a:lumOff val="60000"/>
                    <a:alpha val="0"/>
                  </a:schemeClr>
                </a:gs>
                <a:gs pos="79734">
                  <a:schemeClr val="accent3">
                    <a:alpha val="0"/>
                  </a:schemeClr>
                </a:gs>
                <a:gs pos="100000">
                  <a:schemeClr val="accent1">
                    <a:alpha val="100000"/>
                  </a:schemeClr>
                </a:gs>
              </a:gsLst>
              <a:lin ang="5400000" scaled="0"/>
            </a:gradFill>
            <a:miter/>
          </a:ln>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custDataLst>
              <p:tags r:id="rId4"/>
            </p:custDataLst>
          </p:nvPr>
        </p:nvSpPr>
        <p:spPr>
          <a:xfrm>
            <a:off x="434975" y="3204210"/>
            <a:ext cx="2640965" cy="1852930"/>
          </a:xfrm>
          <a:prstGeom prst="rect">
            <a:avLst/>
          </a:prstGeom>
          <a:noFill/>
          <a:ln cap="sq">
            <a:noFill/>
          </a:ln>
        </p:spPr>
        <p:txBody>
          <a:bodyPr vert="horz" wrap="square" lIns="91440" tIns="45720" rIns="91440" bIns="45720" rtlCol="0" anchor="t"/>
          <a:lstStyle/>
          <a:p>
            <a:pPr algn="l">
              <a:lnSpc>
                <a:spcPct val="150000"/>
              </a:lnSpc>
            </a:pPr>
            <a:r>
              <a:rPr kumimoji="1" lang="zh-CN" altLang="en-US" sz="1400" b="1"/>
              <a:t>主体的范围：</a:t>
            </a:r>
            <a:r>
              <a:rPr kumimoji="1" lang="zh-CN" altLang="en-US" sz="1400"/>
              <a:t>国家机关、经济组织、社会团体、经济组织的内部机构和有关人员、农村承包经营户、个体工商户和公民。</a:t>
            </a:r>
            <a:endParaRPr kumimoji="1" lang="zh-CN" altLang="en-US" sz="1400"/>
          </a:p>
          <a:p>
            <a:pPr algn="l">
              <a:lnSpc>
                <a:spcPct val="150000"/>
              </a:lnSpc>
            </a:pPr>
            <a:r>
              <a:rPr kumimoji="1" lang="zh-CN" altLang="en-US" sz="1400" b="1"/>
              <a:t>主体资格的取得方式：</a:t>
            </a:r>
            <a:r>
              <a:rPr kumimoji="1" lang="zh-CN" altLang="en-US" sz="1400"/>
              <a:t>法定取得和授权取得。</a:t>
            </a:r>
            <a:endParaRPr kumimoji="1" lang="zh-CN" altLang="en-US" sz="1400"/>
          </a:p>
          <a:p>
            <a:pPr algn="l">
              <a:lnSpc>
                <a:spcPct val="150000"/>
              </a:lnSpc>
            </a:pPr>
            <a:endParaRPr kumimoji="1" lang="zh-CN" altLang="en-US" sz="1400"/>
          </a:p>
        </p:txBody>
      </p:sp>
      <p:sp>
        <p:nvSpPr>
          <p:cNvPr id="8" name="标题 1"/>
          <p:cNvSpPr txBox="1"/>
          <p:nvPr>
            <p:custDataLst>
              <p:tags r:id="rId5"/>
            </p:custDataLst>
          </p:nvPr>
        </p:nvSpPr>
        <p:spPr>
          <a:xfrm>
            <a:off x="477520" y="1826895"/>
            <a:ext cx="2570480" cy="1210945"/>
          </a:xfrm>
          <a:prstGeom prst="roundRect">
            <a:avLst>
              <a:gd name="adj" fmla="val 0"/>
            </a:avLst>
          </a:prstGeom>
          <a:gradFill>
            <a:gsLst>
              <a:gs pos="18000">
                <a:schemeClr val="accent1">
                  <a:lumMod val="40000"/>
                  <a:lumOff val="60000"/>
                  <a:alpha val="100000"/>
                </a:schemeClr>
              </a:gs>
              <a:gs pos="93000">
                <a:schemeClr val="accent1">
                  <a:alpha val="100000"/>
                </a:schemeClr>
              </a:gs>
            </a:gsLst>
            <a:lin ang="2700000" scaled="0"/>
          </a:gradFill>
          <a:ln cap="flat">
            <a:noFill/>
            <a:prstDash val="solid"/>
            <a:miter/>
          </a:ln>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custDataLst>
              <p:tags r:id="rId6"/>
            </p:custDataLst>
          </p:nvPr>
        </p:nvSpPr>
        <p:spPr>
          <a:xfrm>
            <a:off x="3543935" y="3179445"/>
            <a:ext cx="2282190" cy="2099310"/>
          </a:xfrm>
          <a:prstGeom prst="rect">
            <a:avLst/>
          </a:prstGeom>
          <a:noFill/>
          <a:ln cap="sq">
            <a:noFill/>
          </a:ln>
        </p:spPr>
        <p:txBody>
          <a:bodyPr vert="horz" wrap="square" lIns="91440" tIns="45720" rIns="91440" bIns="45720" rtlCol="0" anchor="t"/>
          <a:lstStyle/>
          <a:p>
            <a:pPr algn="l">
              <a:lnSpc>
                <a:spcPct val="150000"/>
              </a:lnSpc>
            </a:pPr>
            <a:r>
              <a:rPr kumimoji="1" lang="zh-CN" altLang="en-US" sz="1400" b="1"/>
              <a:t>经济权利：</a:t>
            </a:r>
            <a:r>
              <a:rPr kumimoji="1" lang="zh-CN" altLang="en-US" sz="1400"/>
              <a:t>包括经济职权、所有权、法人财产权、经营管理权、债权、知识产权等。</a:t>
            </a:r>
            <a:endParaRPr kumimoji="1" lang="zh-CN" altLang="en-US" sz="1400"/>
          </a:p>
          <a:p>
            <a:pPr algn="l">
              <a:lnSpc>
                <a:spcPct val="150000"/>
              </a:lnSpc>
            </a:pPr>
            <a:r>
              <a:rPr kumimoji="1" lang="zh-CN" altLang="en-US" sz="1400" b="1"/>
              <a:t>经济义务：</a:t>
            </a:r>
            <a:endParaRPr kumimoji="1" lang="zh-CN" altLang="en-US" sz="1400" b="1"/>
          </a:p>
          <a:p>
            <a:pPr algn="l">
              <a:lnSpc>
                <a:spcPct val="150000"/>
              </a:lnSpc>
            </a:pPr>
            <a:r>
              <a:rPr kumimoji="1" lang="zh-CN" altLang="en-US" sz="1400"/>
              <a:t>经济权利和义务辩证统一，相辅相成。</a:t>
            </a:r>
            <a:endParaRPr kumimoji="1" lang="zh-CN" altLang="en-US" sz="1400"/>
          </a:p>
        </p:txBody>
      </p:sp>
      <p:sp>
        <p:nvSpPr>
          <p:cNvPr id="10" name="标题 1"/>
          <p:cNvSpPr txBox="1"/>
          <p:nvPr>
            <p:custDataLst>
              <p:tags r:id="rId7"/>
            </p:custDataLst>
          </p:nvPr>
        </p:nvSpPr>
        <p:spPr>
          <a:xfrm>
            <a:off x="3616261" y="1827142"/>
            <a:ext cx="2211410" cy="1211183"/>
          </a:xfrm>
          <a:prstGeom prst="roundRect">
            <a:avLst>
              <a:gd name="adj" fmla="val 0"/>
            </a:avLst>
          </a:prstGeom>
          <a:gradFill>
            <a:gsLst>
              <a:gs pos="18000">
                <a:schemeClr val="accent1">
                  <a:lumMod val="40000"/>
                  <a:lumOff val="60000"/>
                  <a:alpha val="100000"/>
                </a:schemeClr>
              </a:gs>
              <a:gs pos="93000">
                <a:schemeClr val="accent1">
                  <a:alpha val="100000"/>
                </a:schemeClr>
              </a:gs>
            </a:gsLst>
            <a:lin ang="2700000" scaled="0"/>
          </a:gradFill>
          <a:ln cap="flat">
            <a:noFill/>
            <a:prstDash val="solid"/>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custDataLst>
              <p:tags r:id="rId8"/>
            </p:custDataLst>
          </p:nvPr>
        </p:nvSpPr>
        <p:spPr>
          <a:xfrm>
            <a:off x="6353175" y="3238500"/>
            <a:ext cx="2950210" cy="2065020"/>
          </a:xfrm>
          <a:prstGeom prst="rect">
            <a:avLst/>
          </a:prstGeom>
          <a:noFill/>
          <a:ln cap="sq">
            <a:noFill/>
          </a:ln>
        </p:spPr>
        <p:txBody>
          <a:bodyPr vert="horz" wrap="square" lIns="91440" tIns="45720" rIns="91440" bIns="45720" rtlCol="0" anchor="t"/>
          <a:lstStyle/>
          <a:p>
            <a:pPr algn="l">
              <a:lnSpc>
                <a:spcPct val="150000"/>
              </a:lnSpc>
            </a:pPr>
            <a:r>
              <a:rPr kumimoji="1" lang="en-US" altLang="zh-CN" sz="1400"/>
              <a:t>1.</a:t>
            </a:r>
            <a:r>
              <a:rPr kumimoji="1" lang="zh-CN" altLang="en-US" sz="1400"/>
              <a:t>物</a:t>
            </a:r>
            <a:endParaRPr kumimoji="1" lang="zh-CN" altLang="en-US" sz="1400"/>
          </a:p>
          <a:p>
            <a:pPr algn="l">
              <a:lnSpc>
                <a:spcPct val="150000"/>
              </a:lnSpc>
            </a:pPr>
            <a:r>
              <a:rPr kumimoji="1" lang="en-US" altLang="zh-CN" sz="1400"/>
              <a:t>2.</a:t>
            </a:r>
            <a:r>
              <a:rPr kumimoji="1" lang="zh-CN" altLang="en-US" sz="1400"/>
              <a:t>经济行为</a:t>
            </a:r>
            <a:endParaRPr kumimoji="1" lang="zh-CN" altLang="en-US" sz="1400"/>
          </a:p>
          <a:p>
            <a:pPr algn="l">
              <a:lnSpc>
                <a:spcPct val="150000"/>
              </a:lnSpc>
            </a:pPr>
            <a:r>
              <a:rPr kumimoji="1" lang="en-US" altLang="zh-CN" sz="1400"/>
              <a:t>3.</a:t>
            </a:r>
            <a:r>
              <a:rPr kumimoji="1" lang="zh-CN" altLang="en-US" sz="1400"/>
              <a:t>非物质财富</a:t>
            </a:r>
            <a:endParaRPr kumimoji="1" lang="zh-CN" altLang="en-US" sz="1400"/>
          </a:p>
          <a:p>
            <a:pPr algn="l">
              <a:lnSpc>
                <a:spcPct val="150000"/>
              </a:lnSpc>
            </a:pPr>
            <a:endParaRPr kumimoji="1" lang="zh-CN" altLang="en-US" sz="1400"/>
          </a:p>
        </p:txBody>
      </p:sp>
      <p:sp>
        <p:nvSpPr>
          <p:cNvPr id="12" name="标题 1"/>
          <p:cNvSpPr txBox="1"/>
          <p:nvPr>
            <p:custDataLst>
              <p:tags r:id="rId9"/>
            </p:custDataLst>
          </p:nvPr>
        </p:nvSpPr>
        <p:spPr>
          <a:xfrm>
            <a:off x="6396355" y="1826895"/>
            <a:ext cx="2898775" cy="1210945"/>
          </a:xfrm>
          <a:prstGeom prst="roundRect">
            <a:avLst>
              <a:gd name="adj" fmla="val 0"/>
            </a:avLst>
          </a:prstGeom>
          <a:gradFill>
            <a:gsLst>
              <a:gs pos="18000">
                <a:schemeClr val="accent1">
                  <a:lumMod val="40000"/>
                  <a:lumOff val="60000"/>
                  <a:alpha val="100000"/>
                </a:schemeClr>
              </a:gs>
              <a:gs pos="93000">
                <a:schemeClr val="accent1">
                  <a:alpha val="100000"/>
                </a:schemeClr>
              </a:gs>
            </a:gsLst>
            <a:lin ang="2700000" scaled="0"/>
          </a:gradFill>
          <a:ln cap="flat">
            <a:noFill/>
            <a:prstDash val="solid"/>
            <a:miter/>
          </a:ln>
          <a:effectLst/>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custDataLst>
              <p:tags r:id="rId10"/>
            </p:custDataLst>
          </p:nvPr>
        </p:nvSpPr>
        <p:spPr>
          <a:xfrm>
            <a:off x="657225" y="2075815"/>
            <a:ext cx="2195195" cy="730885"/>
          </a:xfrm>
          <a:prstGeom prst="rect">
            <a:avLst/>
          </a:prstGeom>
          <a:noFill/>
          <a:ln cap="sq">
            <a:noFill/>
          </a:ln>
        </p:spPr>
        <p:txBody>
          <a:bodyPr vert="horz" wrap="square" lIns="0" tIns="0" rIns="0" bIns="0" rtlCol="0" anchor="ctr"/>
          <a:lstStyle/>
          <a:p>
            <a:pPr algn="ctr">
              <a:lnSpc>
                <a:spcPct val="130000"/>
              </a:lnSpc>
            </a:pPr>
            <a:r>
              <a:rPr kumimoji="1" lang="zh-CN" altLang="en-US"/>
              <a:t>主体</a:t>
            </a:r>
            <a:endParaRPr kumimoji="1" lang="zh-CN" altLang="en-US"/>
          </a:p>
        </p:txBody>
      </p:sp>
      <p:sp>
        <p:nvSpPr>
          <p:cNvPr id="16" name="标题 1"/>
          <p:cNvSpPr txBox="1"/>
          <p:nvPr>
            <p:custDataLst>
              <p:tags r:id="rId11"/>
            </p:custDataLst>
          </p:nvPr>
        </p:nvSpPr>
        <p:spPr>
          <a:xfrm>
            <a:off x="3631565" y="2075815"/>
            <a:ext cx="2219960" cy="730885"/>
          </a:xfrm>
          <a:prstGeom prst="rect">
            <a:avLst/>
          </a:prstGeom>
          <a:noFill/>
          <a:ln cap="sq">
            <a:noFill/>
          </a:ln>
        </p:spPr>
        <p:txBody>
          <a:bodyPr vert="horz" wrap="square" lIns="0" tIns="0" rIns="0" bIns="0" rtlCol="0" anchor="ctr"/>
          <a:lstStyle/>
          <a:p>
            <a:pPr algn="ctr">
              <a:lnSpc>
                <a:spcPct val="130000"/>
              </a:lnSpc>
            </a:pPr>
            <a:r>
              <a:rPr kumimoji="1" lang="zh-CN" altLang="en-US"/>
              <a:t>内容</a:t>
            </a:r>
            <a:endParaRPr kumimoji="1" lang="zh-CN" altLang="en-US"/>
          </a:p>
        </p:txBody>
      </p:sp>
      <p:sp>
        <p:nvSpPr>
          <p:cNvPr id="17" name="标题 1"/>
          <p:cNvSpPr txBox="1"/>
          <p:nvPr>
            <p:custDataLst>
              <p:tags r:id="rId12"/>
            </p:custDataLst>
          </p:nvPr>
        </p:nvSpPr>
        <p:spPr>
          <a:xfrm>
            <a:off x="6435725" y="2075815"/>
            <a:ext cx="2760345" cy="730885"/>
          </a:xfrm>
          <a:prstGeom prst="rect">
            <a:avLst/>
          </a:prstGeom>
          <a:noFill/>
          <a:ln cap="sq">
            <a:noFill/>
          </a:ln>
        </p:spPr>
        <p:txBody>
          <a:bodyPr vert="horz" wrap="square" lIns="0" tIns="0" rIns="0" bIns="0" rtlCol="0" anchor="ctr"/>
          <a:lstStyle/>
          <a:p>
            <a:pPr algn="ctr">
              <a:lnSpc>
                <a:spcPct val="130000"/>
              </a:lnSpc>
            </a:pPr>
            <a:r>
              <a:rPr kumimoji="1" lang="zh-CN" altLang="en-US" sz="1800"/>
              <a:t>客体</a:t>
            </a:r>
            <a:endParaRPr kumimoji="1" lang="zh-CN" altLang="en-US" sz="1800"/>
          </a:p>
        </p:txBody>
      </p:sp>
      <p:sp>
        <p:nvSpPr>
          <p:cNvPr id="18" name="标题 1"/>
          <p:cNvSpPr txBox="1"/>
          <p:nvPr/>
        </p:nvSpPr>
        <p:spPr>
          <a:xfrm>
            <a:off x="9345504" y="2075514"/>
            <a:ext cx="1846659" cy="731186"/>
          </a:xfrm>
          <a:prstGeom prst="rect">
            <a:avLst/>
          </a:prstGeom>
          <a:noFill/>
          <a:ln cap="sq">
            <a:noFill/>
          </a:ln>
        </p:spPr>
        <p:txBody>
          <a:bodyPr vert="horz" wrap="square" lIns="0" tIns="0" rIns="0" bIns="0" rtlCol="0" anchor="ctr"/>
          <a:lstStyle/>
          <a:p>
            <a:pPr algn="ctr">
              <a:lnSpc>
                <a:spcPct val="13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仲裁的优点</a:t>
            </a:r>
            <a:endParaRPr kumimoji="1" lang="zh-CN" altLang="en-US"/>
          </a:p>
        </p:txBody>
      </p:sp>
      <p:cxnSp>
        <p:nvCxnSpPr>
          <p:cNvPr id="19" name="线条 1"/>
          <p:cNvCxnSpPr/>
          <p:nvPr>
            <p:custDataLst>
              <p:tags r:id="rId13"/>
            </p:custDataLst>
          </p:nvPr>
        </p:nvCxnSpPr>
        <p:spPr>
          <a:xfrm flipV="1">
            <a:off x="502699" y="5461485"/>
            <a:ext cx="1327785" cy="1651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cxnSp>
        <p:nvCxnSpPr>
          <p:cNvPr id="20" name="线条 1"/>
          <p:cNvCxnSpPr/>
          <p:nvPr>
            <p:custDataLst>
              <p:tags r:id="rId14"/>
            </p:custDataLst>
          </p:nvPr>
        </p:nvCxnSpPr>
        <p:spPr>
          <a:xfrm flipV="1">
            <a:off x="2038416" y="5458945"/>
            <a:ext cx="1197610" cy="254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sp>
        <p:nvSpPr>
          <p:cNvPr id="21" name="标题 1"/>
          <p:cNvSpPr txBox="1"/>
          <p:nvPr>
            <p:custDataLst>
              <p:tags r:id="rId15"/>
            </p:custDataLst>
          </p:nvPr>
        </p:nvSpPr>
        <p:spPr>
          <a:xfrm>
            <a:off x="1865116" y="5392024"/>
            <a:ext cx="138922" cy="138922"/>
          </a:xfrm>
          <a:prstGeom prst="ellipse">
            <a:avLst/>
          </a:prstGeom>
          <a:gradFill>
            <a:gsLst>
              <a:gs pos="18000">
                <a:schemeClr val="accent1">
                  <a:lumMod val="40000"/>
                  <a:lumOff val="60000"/>
                  <a:alpha val="100000"/>
                </a:schemeClr>
              </a:gs>
              <a:gs pos="93000">
                <a:schemeClr val="accent1">
                  <a:alpha val="100000"/>
                </a:schemeClr>
              </a:gs>
            </a:gsLst>
            <a:lin ang="2700000" scaled="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cxnSp>
        <p:nvCxnSpPr>
          <p:cNvPr id="22" name="线条 1"/>
          <p:cNvCxnSpPr/>
          <p:nvPr>
            <p:custDataLst>
              <p:tags r:id="rId16"/>
            </p:custDataLst>
          </p:nvPr>
        </p:nvCxnSpPr>
        <p:spPr>
          <a:xfrm>
            <a:off x="3602521"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cxnSp>
        <p:nvCxnSpPr>
          <p:cNvPr id="23" name="线条 1"/>
          <p:cNvCxnSpPr/>
          <p:nvPr>
            <p:custDataLst>
              <p:tags r:id="rId17"/>
            </p:custDataLst>
          </p:nvPr>
        </p:nvCxnSpPr>
        <p:spPr>
          <a:xfrm>
            <a:off x="4818198"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sp>
        <p:nvSpPr>
          <p:cNvPr id="24" name="标题 1"/>
          <p:cNvSpPr txBox="1"/>
          <p:nvPr>
            <p:custDataLst>
              <p:tags r:id="rId18"/>
            </p:custDataLst>
          </p:nvPr>
        </p:nvSpPr>
        <p:spPr>
          <a:xfrm>
            <a:off x="4644898" y="5392024"/>
            <a:ext cx="138922" cy="138922"/>
          </a:xfrm>
          <a:prstGeom prst="ellipse">
            <a:avLst/>
          </a:prstGeom>
          <a:gradFill>
            <a:gsLst>
              <a:gs pos="18000">
                <a:schemeClr val="accent1">
                  <a:lumMod val="40000"/>
                  <a:lumOff val="60000"/>
                  <a:alpha val="100000"/>
                </a:schemeClr>
              </a:gs>
              <a:gs pos="93000">
                <a:schemeClr val="accent1">
                  <a:alpha val="100000"/>
                </a:schemeClr>
              </a:gs>
            </a:gsLst>
            <a:lin ang="2700000" scaled="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cxnSp>
        <p:nvCxnSpPr>
          <p:cNvPr id="25" name="线条 1"/>
          <p:cNvCxnSpPr>
            <a:endCxn id="27" idx="2"/>
          </p:cNvCxnSpPr>
          <p:nvPr>
            <p:custDataLst>
              <p:tags r:id="rId19"/>
            </p:custDataLst>
          </p:nvPr>
        </p:nvCxnSpPr>
        <p:spPr>
          <a:xfrm>
            <a:off x="6382304" y="5461485"/>
            <a:ext cx="1303655"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cxnSp>
        <p:nvCxnSpPr>
          <p:cNvPr id="26" name="线条 1"/>
          <p:cNvCxnSpPr/>
          <p:nvPr>
            <p:custDataLst>
              <p:tags r:id="rId20"/>
            </p:custDataLst>
          </p:nvPr>
        </p:nvCxnSpPr>
        <p:spPr>
          <a:xfrm>
            <a:off x="7597981" y="5461485"/>
            <a:ext cx="1724660" cy="1651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sp>
        <p:nvSpPr>
          <p:cNvPr id="27" name="标题 1"/>
          <p:cNvSpPr txBox="1"/>
          <p:nvPr>
            <p:custDataLst>
              <p:tags r:id="rId21"/>
            </p:custDataLst>
          </p:nvPr>
        </p:nvSpPr>
        <p:spPr>
          <a:xfrm>
            <a:off x="7686301" y="5392024"/>
            <a:ext cx="138922" cy="138922"/>
          </a:xfrm>
          <a:prstGeom prst="ellipse">
            <a:avLst/>
          </a:prstGeom>
          <a:gradFill>
            <a:gsLst>
              <a:gs pos="18000">
                <a:schemeClr val="accent1">
                  <a:lumMod val="40000"/>
                  <a:lumOff val="60000"/>
                  <a:alpha val="100000"/>
                </a:schemeClr>
              </a:gs>
              <a:gs pos="93000">
                <a:schemeClr val="accent1">
                  <a:alpha val="100000"/>
                </a:schemeClr>
              </a:gs>
            </a:gsLst>
            <a:lin ang="2700000" scaled="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906753" y="118142"/>
            <a:ext cx="10377569" cy="536419"/>
          </a:xfrm>
          <a:prstGeom prst="rect">
            <a:avLst/>
          </a:prstGeom>
          <a:noFill/>
          <a:ln>
            <a:noFill/>
          </a:ln>
        </p:spPr>
        <p:txBody>
          <a:bodyPr vert="horz" wrap="square" lIns="0" tIns="0" rIns="0" bIns="0" rtlCol="0" anchor="t"/>
          <a:lstStyle/>
          <a:p>
            <a:pPr algn="l">
              <a:lnSpc>
                <a:spcPct val="130000"/>
              </a:lnSpc>
            </a:pPr>
            <a:r>
              <a:rPr kumimoji="1" lang="zh-CN" altLang="en-US"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sym typeface="+mn-ea"/>
              </a:rPr>
              <a:t>经济法律关系</a:t>
            </a:r>
            <a:endParaRPr kumimoji="1" lang="zh-CN" altLang="en-US"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sym typeface="+mn-ea"/>
            </a:endParaRPr>
          </a:p>
        </p:txBody>
      </p:sp>
      <p:sp>
        <p:nvSpPr>
          <p:cNvPr id="32" name="标题 1"/>
          <p:cNvSpPr txBox="1"/>
          <p:nvPr/>
        </p:nvSpPr>
        <p:spPr>
          <a:xfrm rot="10800000" flipH="1">
            <a:off x="192505" y="0"/>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sp>
        <p:nvSpPr>
          <p:cNvPr id="33" name="标题 1"/>
          <p:cNvSpPr txBox="1"/>
          <p:nvPr/>
        </p:nvSpPr>
        <p:spPr>
          <a:xfrm rot="10800000" flipH="1" flipV="1">
            <a:off x="192505" y="360946"/>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cxnSp>
        <p:nvCxnSpPr>
          <p:cNvPr id="34" name="线条 1"/>
          <p:cNvCxnSpPr/>
          <p:nvPr/>
        </p:nvCxnSpPr>
        <p:spPr>
          <a:xfrm>
            <a:off x="0" y="685799"/>
            <a:ext cx="4981074" cy="0"/>
          </a:xfrm>
          <a:prstGeom prst="line">
            <a:avLst/>
          </a:prstGeom>
          <a:noFill/>
          <a:ln w="6350" cap="flat">
            <a:solidFill>
              <a:schemeClr val="accent1"/>
            </a:solidFill>
            <a:prstDash val="solid"/>
            <a:miter/>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zh-CN" altLang="en-US" sz="4300" dirty="0" smtClean="0">
                <a:ln w="12700">
                  <a:noFill/>
                </a:ln>
                <a:solidFill>
                  <a:srgbClr val="FFFFFF">
                    <a:alpha val="100000"/>
                  </a:srgbClr>
                </a:solidFill>
                <a:latin typeface="Source Han Sans CN Bold Bold" panose="020B0800000000000000" charset="-122"/>
                <a:ea typeface="Source Han Sans CN Bold Bold" panose="020B0800000000000000" charset="-122"/>
              </a:rPr>
              <a:t>    总结</a:t>
            </a:r>
            <a:endParaRPr kumimoji="1" lang="zh-CN" altLang="en-US" dirty="0"/>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581891" y="1747068"/>
            <a:ext cx="5595137" cy="2545015"/>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zh-CN" altLang="en-US" sz="40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项目一</a:t>
            </a:r>
            <a:endParaRPr kumimoji="1" lang="en-US" altLang="zh-CN" sz="40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a:p>
            <a:pPr algn="l">
              <a:lnSpc>
                <a:spcPct val="130000"/>
              </a:lnSpc>
            </a:pPr>
            <a:r>
              <a:rPr kumimoji="1" lang="zh-CN" altLang="en-US" sz="40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经济法概述</a:t>
            </a:r>
            <a:endParaRPr kumimoji="1" lang="en-US" altLang="zh-CN" sz="40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1"/>
          <p:cNvSpPr/>
          <p:nvPr/>
        </p:nvSpPr>
        <p:spPr>
          <a:xfrm>
            <a:off x="6870700" y="4445"/>
            <a:ext cx="5321300" cy="685419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3"/>
          <p:cNvSpPr/>
          <p:nvPr/>
        </p:nvSpPr>
        <p:spPr>
          <a:xfrm>
            <a:off x="1056005" y="1828800"/>
            <a:ext cx="10176510" cy="3943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9"/>
          <p:cNvSpPr/>
          <p:nvPr/>
        </p:nvSpPr>
        <p:spPr>
          <a:xfrm>
            <a:off x="595630" y="575945"/>
            <a:ext cx="11160125" cy="685701"/>
          </a:xfrm>
          <a:prstGeom prst="rect">
            <a:avLst/>
          </a:prstGeom>
          <a:noFill/>
        </p:spPr>
        <p:txBody>
          <a:bodyPr wrap="square" lIns="91440" tIns="45720" rIns="91440" bIns="45720" rtlCol="0" anchor="t">
            <a:spAutoFit/>
          </a:bodyPr>
          <a:lstStyle/>
          <a:p>
            <a:pPr indent="0">
              <a:lnSpc>
                <a:spcPct val="150000"/>
              </a:lnSpc>
              <a:buNone/>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rPr>
              <a:t>学习目标</a:t>
            </a:r>
            <a:endParaRPr kumimoji="1" lang="en-US" sz="3200" dirty="0">
              <a:ln w="12700">
                <a:noFill/>
              </a:ln>
              <a:solidFill>
                <a:srgbClr val="000000">
                  <a:alpha val="100000"/>
                </a:srgbClr>
              </a:solidFill>
              <a:latin typeface="Source Han Sans CN Bold Bold" panose="020B0800000000000000" charset="-122"/>
              <a:ea typeface="Source Han Sans CN Bold Bold" panose="020B0800000000000000" charset="-122"/>
            </a:endParaRPr>
          </a:p>
        </p:txBody>
      </p:sp>
      <p:pic>
        <p:nvPicPr>
          <p:cNvPr id="12" name="Image 0" descr="https://test-kimi-img.moonshot.cn/pub/slides/slides_tmpl/image/25-08-06-17:19:08-d29hs34up1d2ae82krtg.png"/>
          <p:cNvPicPr>
            <a:picLocks noChangeAspect="1"/>
          </p:cNvPicPr>
          <p:nvPr/>
        </p:nvPicPr>
        <p:blipFill>
          <a:blip r:embed="rId1"/>
          <a:srcRect t="110" b="110"/>
          <a:stretch>
            <a:fillRect/>
          </a:stretch>
        </p:blipFill>
        <p:spPr>
          <a:xfrm>
            <a:off x="2540" y="550545"/>
            <a:ext cx="579755" cy="652145"/>
          </a:xfrm>
          <a:prstGeom prst="rect">
            <a:avLst/>
          </a:prstGeom>
        </p:spPr>
      </p:pic>
      <p:pic>
        <p:nvPicPr>
          <p:cNvPr id="13" name="Image 1" descr="https://test-kimi-img.moonshot.cn/pub/slides/slides_tmpl/image/25-08-06-17:19:07-d29hs2sup1d2ae82krt0.png"/>
          <p:cNvPicPr>
            <a:picLocks noChangeAspect="1"/>
          </p:cNvPicPr>
          <p:nvPr/>
        </p:nvPicPr>
        <p:blipFill>
          <a:blip r:embed="rId2"/>
          <a:srcRect t="3182" b="3182"/>
          <a:stretch>
            <a:fillRect/>
          </a:stretch>
        </p:blipFill>
        <p:spPr>
          <a:xfrm rot="3660000">
            <a:off x="-1487" y="5893796"/>
            <a:ext cx="1384935" cy="1261745"/>
          </a:xfrm>
          <a:prstGeom prst="rect">
            <a:avLst/>
          </a:prstGeom>
        </p:spPr>
      </p:pic>
      <p:pic>
        <p:nvPicPr>
          <p:cNvPr id="14" name="Image 2" descr="https://test-kimi-img.moonshot.cn/pub/slides/slides_tmpl/image/25-08-06-17:19:07-d29hs2sup1d2ae82krt0.png"/>
          <p:cNvPicPr>
            <a:picLocks noChangeAspect="1"/>
          </p:cNvPicPr>
          <p:nvPr/>
        </p:nvPicPr>
        <p:blipFill>
          <a:blip r:embed="rId2"/>
          <a:srcRect t="3182" b="3182"/>
          <a:stretch>
            <a:fillRect/>
          </a:stretch>
        </p:blipFill>
        <p:spPr>
          <a:xfrm rot="5700000">
            <a:off x="10485905" y="47930"/>
            <a:ext cx="1384935" cy="1261745"/>
          </a:xfrm>
          <a:prstGeom prst="rect">
            <a:avLst/>
          </a:prstGeom>
        </p:spPr>
      </p:pic>
      <p:sp>
        <p:nvSpPr>
          <p:cNvPr id="15" name="矩形: 圆角 44"/>
          <p:cNvSpPr/>
          <p:nvPr>
            <p:custDataLst>
              <p:tags r:id="rId3"/>
            </p:custDataLst>
          </p:nvPr>
        </p:nvSpPr>
        <p:spPr>
          <a:xfrm>
            <a:off x="325120" y="1364615"/>
            <a:ext cx="11614150" cy="1628775"/>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16" name="矩形 11"/>
          <p:cNvSpPr/>
          <p:nvPr>
            <p:custDataLst>
              <p:tags r:id="rId4"/>
            </p:custDataLst>
          </p:nvPr>
        </p:nvSpPr>
        <p:spPr>
          <a:xfrm>
            <a:off x="795587" y="136524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17" name="矩形 12"/>
          <p:cNvSpPr/>
          <p:nvPr>
            <p:custDataLst>
              <p:tags r:id="rId5"/>
            </p:custDataLst>
          </p:nvPr>
        </p:nvSpPr>
        <p:spPr>
          <a:xfrm>
            <a:off x="2723745" y="1365250"/>
            <a:ext cx="9032010" cy="1472566"/>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b="1" dirty="0">
                <a:solidFill>
                  <a:schemeClr val="tx1">
                    <a:lumMod val="85000"/>
                    <a:lumOff val="15000"/>
                  </a:schemeClr>
                </a:solidFill>
                <a:latin typeface="+mn-ea"/>
                <a:cs typeface="+mn-ea"/>
              </a:rPr>
              <a:t>1.</a:t>
            </a:r>
            <a:r>
              <a:rPr lang="zh-CN" altLang="en-US" b="1" dirty="0">
                <a:solidFill>
                  <a:schemeClr val="tx1">
                    <a:lumMod val="85000"/>
                    <a:lumOff val="15000"/>
                  </a:schemeClr>
                </a:solidFill>
                <a:latin typeface="+mn-ea"/>
                <a:cs typeface="+mn-ea"/>
              </a:rPr>
              <a:t>了解法和法律的概念、法律体系的构成，</a:t>
            </a:r>
            <a:endParaRPr lang="zh-CN" altLang="en-US"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b="1" dirty="0">
                <a:solidFill>
                  <a:schemeClr val="tx1">
                    <a:lumMod val="85000"/>
                    <a:lumOff val="15000"/>
                  </a:schemeClr>
                </a:solidFill>
                <a:latin typeface="+mn-ea"/>
                <a:cs typeface="+mn-ea"/>
              </a:rPr>
              <a:t>2.</a:t>
            </a:r>
            <a:r>
              <a:rPr lang="zh-CN" altLang="en-US" b="1" dirty="0">
                <a:solidFill>
                  <a:schemeClr val="tx1">
                    <a:lumMod val="85000"/>
                    <a:lumOff val="15000"/>
                  </a:schemeClr>
                </a:solidFill>
                <a:latin typeface="+mn-ea"/>
                <a:cs typeface="+mn-ea"/>
              </a:rPr>
              <a:t>熟悉法律关系、法律事实、法律责任的概念和分类</a:t>
            </a:r>
            <a:endParaRPr lang="zh-CN" altLang="en-US"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b="1" dirty="0">
                <a:solidFill>
                  <a:schemeClr val="tx1">
                    <a:lumMod val="85000"/>
                    <a:lumOff val="15000"/>
                  </a:schemeClr>
                </a:solidFill>
                <a:latin typeface="+mn-ea"/>
                <a:cs typeface="+mn-ea"/>
              </a:rPr>
              <a:t>3.</a:t>
            </a:r>
            <a:r>
              <a:rPr lang="zh-CN" altLang="en-US" b="1" dirty="0">
                <a:solidFill>
                  <a:schemeClr val="tx1">
                    <a:lumMod val="85000"/>
                    <a:lumOff val="15000"/>
                  </a:schemeClr>
                </a:solidFill>
                <a:latin typeface="+mn-ea"/>
                <a:cs typeface="+mn-ea"/>
              </a:rPr>
              <a:t>掌握民事法律关系主体、民事法律行为和代理的概念及相关规定</a:t>
            </a:r>
            <a:endParaRPr lang="zh-CN" altLang="en-US"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b="1" dirty="0">
                <a:solidFill>
                  <a:schemeClr val="tx1">
                    <a:lumMod val="85000"/>
                    <a:lumOff val="15000"/>
                  </a:schemeClr>
                </a:solidFill>
                <a:latin typeface="+mn-ea"/>
                <a:cs typeface="+mn-ea"/>
              </a:rPr>
              <a:t>4.</a:t>
            </a:r>
            <a:r>
              <a:rPr lang="zh-CN" altLang="en-US" b="1" dirty="0">
                <a:solidFill>
                  <a:schemeClr val="tx1">
                    <a:lumMod val="85000"/>
                    <a:lumOff val="15000"/>
                  </a:schemeClr>
                </a:solidFill>
                <a:latin typeface="+mn-ea"/>
                <a:cs typeface="+mn-ea"/>
              </a:rPr>
              <a:t>了解经济法的概念和调整对象，掌握经济法律关系的要素。</a:t>
            </a:r>
            <a:endParaRPr lang="zh-CN" altLang="en-US" b="1" dirty="0">
              <a:solidFill>
                <a:schemeClr val="tx1">
                  <a:lumMod val="85000"/>
                  <a:lumOff val="15000"/>
                </a:schemeClr>
              </a:solidFill>
              <a:latin typeface="+mn-ea"/>
              <a:cs typeface="+mn-ea"/>
            </a:endParaRPr>
          </a:p>
        </p:txBody>
      </p:sp>
      <p:cxnSp>
        <p:nvCxnSpPr>
          <p:cNvPr id="18" name="直接连接符 13"/>
          <p:cNvCxnSpPr/>
          <p:nvPr>
            <p:custDataLst>
              <p:tags r:id="rId6"/>
            </p:custDataLst>
          </p:nvPr>
        </p:nvCxnSpPr>
        <p:spPr>
          <a:xfrm>
            <a:off x="2546282" y="164401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9" name="矩形: 圆角 44"/>
          <p:cNvSpPr/>
          <p:nvPr>
            <p:custDataLst>
              <p:tags r:id="rId7"/>
            </p:custDataLst>
          </p:nvPr>
        </p:nvSpPr>
        <p:spPr>
          <a:xfrm>
            <a:off x="324803" y="308673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20" name="矩形 15"/>
          <p:cNvSpPr/>
          <p:nvPr>
            <p:custDataLst>
              <p:tags r:id="rId8"/>
            </p:custDataLst>
          </p:nvPr>
        </p:nvSpPr>
        <p:spPr>
          <a:xfrm>
            <a:off x="2723745" y="3087369"/>
            <a:ext cx="8955925" cy="1472565"/>
          </a:xfrm>
          <a:prstGeom prst="rect">
            <a:avLst/>
          </a:prstGeom>
          <a:noFill/>
        </p:spPr>
        <p:txBody>
          <a:bodyPr wrap="square" lIns="0" tIns="0" rIns="0" bIns="0" rtlCol="0" anchor="ctr" anchorCtr="0">
            <a:noAutofit/>
          </a:bodyPr>
          <a:lstStyle/>
          <a:p>
            <a:pPr algn="l">
              <a:lnSpc>
                <a:spcPct val="150000"/>
              </a:lnSpc>
              <a:buClrTx/>
              <a:buSzTx/>
              <a:buNone/>
            </a:pPr>
            <a:r>
              <a:rPr lang="en-US" altLang="zh-CN" b="1" dirty="0">
                <a:solidFill>
                  <a:schemeClr val="tx1">
                    <a:lumMod val="85000"/>
                    <a:lumOff val="15000"/>
                  </a:schemeClr>
                </a:solidFill>
                <a:latin typeface="+mn-ea"/>
                <a:cs typeface="+mn-ea"/>
              </a:rPr>
              <a:t>能够运用法的基本理论、民事法律、经济法律知识分析经济法律现象，并逐步提高发现问题、分析问题和解决实际问题的能力。</a:t>
            </a:r>
            <a:endParaRPr lang="en-US" altLang="zh-CN" b="1" dirty="0">
              <a:solidFill>
                <a:schemeClr val="tx1">
                  <a:lumMod val="85000"/>
                  <a:lumOff val="15000"/>
                </a:schemeClr>
              </a:solidFill>
              <a:latin typeface="+mn-ea"/>
              <a:cs typeface="+mn-ea"/>
            </a:endParaRPr>
          </a:p>
        </p:txBody>
      </p:sp>
      <p:cxnSp>
        <p:nvCxnSpPr>
          <p:cNvPr id="21" name="直接连接符 17"/>
          <p:cNvCxnSpPr/>
          <p:nvPr>
            <p:custDataLst>
              <p:tags r:id="rId9"/>
            </p:custDataLst>
          </p:nvPr>
        </p:nvCxnSpPr>
        <p:spPr>
          <a:xfrm>
            <a:off x="2546282" y="336613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2" name="矩形: 圆角 44"/>
          <p:cNvSpPr/>
          <p:nvPr>
            <p:custDataLst>
              <p:tags r:id="rId10"/>
            </p:custDataLst>
          </p:nvPr>
        </p:nvSpPr>
        <p:spPr>
          <a:xfrm>
            <a:off x="278859" y="4805702"/>
            <a:ext cx="11614277"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r>
              <a:rPr lang="zh-CN" altLang="en-US" dirty="0">
                <a:solidFill>
                  <a:schemeClr val="tx1"/>
                </a:solidFill>
              </a:rPr>
              <a:t>。</a:t>
            </a:r>
            <a:endParaRPr lang="zh-CN" altLang="en-US" dirty="0">
              <a:solidFill>
                <a:schemeClr val="tx1"/>
              </a:solidFill>
            </a:endParaRPr>
          </a:p>
        </p:txBody>
      </p:sp>
      <p:sp>
        <p:nvSpPr>
          <p:cNvPr id="23" name="矩形 19"/>
          <p:cNvSpPr/>
          <p:nvPr>
            <p:custDataLst>
              <p:tags r:id="rId11"/>
            </p:custDataLst>
          </p:nvPr>
        </p:nvSpPr>
        <p:spPr>
          <a:xfrm>
            <a:off x="2646276" y="4809490"/>
            <a:ext cx="8955924" cy="1472568"/>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b="1" dirty="0">
                <a:solidFill>
                  <a:schemeClr val="tx1">
                    <a:lumMod val="85000"/>
                    <a:lumOff val="15000"/>
                  </a:schemeClr>
                </a:solidFill>
                <a:latin typeface="+mn-ea"/>
                <a:cs typeface="+mn-ea"/>
              </a:rPr>
              <a:t>1.</a:t>
            </a:r>
            <a:r>
              <a:rPr lang="zh-CN" altLang="en-US" b="1" dirty="0">
                <a:solidFill>
                  <a:schemeClr val="tx1">
                    <a:lumMod val="85000"/>
                    <a:lumOff val="15000"/>
                  </a:schemeClr>
                </a:solidFill>
                <a:latin typeface="+mn-ea"/>
                <a:cs typeface="+mn-ea"/>
              </a:rPr>
              <a:t>理解全面依法治国的重大意义，崇尚法治、敬畏法治，树立法治意识、规则意识和责任意识。</a:t>
            </a:r>
            <a:endParaRPr lang="zh-CN" altLang="en-US"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b="1" dirty="0">
                <a:solidFill>
                  <a:schemeClr val="tx1">
                    <a:lumMod val="85000"/>
                    <a:lumOff val="15000"/>
                  </a:schemeClr>
                </a:solidFill>
                <a:latin typeface="+mn-ea"/>
                <a:cs typeface="+mn-ea"/>
              </a:rPr>
              <a:t>2.</a:t>
            </a:r>
            <a:r>
              <a:rPr lang="zh-CN" altLang="en-US" b="1" dirty="0">
                <a:solidFill>
                  <a:schemeClr val="tx1">
                    <a:lumMod val="85000"/>
                    <a:lumOff val="15000"/>
                  </a:schemeClr>
                </a:solidFill>
                <a:latin typeface="+mn-ea"/>
                <a:cs typeface="+mn-ea"/>
              </a:rPr>
              <a:t>养成用法律思维思考问题、解决问题的意识和习惯，做到依法办事。</a:t>
            </a:r>
            <a:endParaRPr lang="zh-CN" altLang="en-US" b="1" dirty="0">
              <a:solidFill>
                <a:schemeClr val="tx1">
                  <a:lumMod val="85000"/>
                  <a:lumOff val="15000"/>
                </a:schemeClr>
              </a:solidFill>
              <a:latin typeface="+mn-ea"/>
              <a:cs typeface="+mn-ea"/>
            </a:endParaRPr>
          </a:p>
        </p:txBody>
      </p:sp>
      <p:cxnSp>
        <p:nvCxnSpPr>
          <p:cNvPr id="24" name="直接连接符 20"/>
          <p:cNvCxnSpPr/>
          <p:nvPr>
            <p:custDataLst>
              <p:tags r:id="rId12"/>
            </p:custDataLst>
          </p:nvPr>
        </p:nvCxnSpPr>
        <p:spPr>
          <a:xfrm>
            <a:off x="2546282" y="5087620"/>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3"/>
            </p:custDataLst>
          </p:nvPr>
        </p:nvSpPr>
        <p:spPr>
          <a:xfrm>
            <a:off x="795587" y="308736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4"/>
            </p:custDataLst>
          </p:nvPr>
        </p:nvSpPr>
        <p:spPr>
          <a:xfrm>
            <a:off x="795587" y="4808219"/>
            <a:ext cx="1527810" cy="147383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68580" y="0"/>
            <a:ext cx="12413615"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906753" y="118142"/>
            <a:ext cx="10377569" cy="536419"/>
          </a:xfrm>
          <a:prstGeom prst="rect">
            <a:avLst/>
          </a:prstGeom>
          <a:noFill/>
          <a:ln>
            <a:noFill/>
          </a:ln>
        </p:spPr>
        <p:txBody>
          <a:bodyPr vert="horz" wrap="square" lIns="0" tIns="0" rIns="0" bIns="0" rtlCol="0" anchor="t"/>
          <a:lstStyle/>
          <a:p>
            <a:pPr algn="l">
              <a:lnSpc>
                <a:spcPct val="130000"/>
              </a:lnSpc>
            </a:pPr>
            <a:r>
              <a:rPr kumimoji="1" lang="zh-CN" altLang="en-US"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经济法概述</a:t>
            </a:r>
            <a:endParaRPr kumimoji="1" lang="zh-CN" altLang="en-US"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3" name="标题 1"/>
          <p:cNvSpPr txBox="1"/>
          <p:nvPr/>
        </p:nvSpPr>
        <p:spPr>
          <a:xfrm rot="10800000" flipH="1">
            <a:off x="192505" y="0"/>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sp>
        <p:nvSpPr>
          <p:cNvPr id="14" name="标题 1"/>
          <p:cNvSpPr txBox="1"/>
          <p:nvPr/>
        </p:nvSpPr>
        <p:spPr>
          <a:xfrm rot="10800000" flipH="1" flipV="1">
            <a:off x="192505" y="360946"/>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cxnSp>
        <p:nvCxnSpPr>
          <p:cNvPr id="15" name="线条 1"/>
          <p:cNvCxnSpPr/>
          <p:nvPr/>
        </p:nvCxnSpPr>
        <p:spPr>
          <a:xfrm>
            <a:off x="0" y="685799"/>
            <a:ext cx="4981074" cy="0"/>
          </a:xfrm>
          <a:prstGeom prst="line">
            <a:avLst/>
          </a:prstGeom>
          <a:noFill/>
          <a:ln w="6350" cap="flat">
            <a:solidFill>
              <a:schemeClr val="accent1"/>
            </a:solidFill>
            <a:prstDash val="solid"/>
            <a:miter/>
          </a:ln>
        </p:spPr>
      </p:cxnSp>
      <p:pic>
        <p:nvPicPr>
          <p:cNvPr id="17" name="图片 16" descr="完善 PPT 中的经济法概述"/>
          <p:cNvPicPr>
            <a:picLocks noChangeAspect="1"/>
          </p:cNvPicPr>
          <p:nvPr/>
        </p:nvPicPr>
        <p:blipFill>
          <a:blip r:embed="rId1"/>
          <a:stretch>
            <a:fillRect/>
          </a:stretch>
        </p:blipFill>
        <p:spPr>
          <a:xfrm>
            <a:off x="0" y="1044575"/>
            <a:ext cx="10646410" cy="576707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0" y="2590492"/>
            <a:ext cx="7569843" cy="2110476"/>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572770" y="1129665"/>
            <a:ext cx="10946130" cy="5169535"/>
          </a:xfrm>
          <a:prstGeom prst="rect">
            <a:avLst/>
          </a:prstGeom>
          <a:solidFill>
            <a:schemeClr val="bg1"/>
          </a:solidFill>
          <a:ln w="12700" cap="sq">
            <a:noFill/>
            <a:miter/>
          </a:ln>
          <a:effectLst>
            <a:outerShdw blurRad="25400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046651" y="4911586"/>
            <a:ext cx="141768" cy="141768"/>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250503" y="4911586"/>
            <a:ext cx="141768" cy="141768"/>
          </a:xfrm>
          <a:prstGeom prst="ellipse">
            <a:avLst/>
          </a:prstGeom>
          <a:solidFill>
            <a:schemeClr val="bg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454355" y="4911586"/>
            <a:ext cx="141768" cy="141768"/>
          </a:xfrm>
          <a:prstGeom prst="ellipse">
            <a:avLst/>
          </a:prstGeom>
          <a:solidFill>
            <a:schemeClr val="bg1">
              <a:lumMod val="8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719455" y="1617345"/>
            <a:ext cx="2614930" cy="539750"/>
          </a:xfrm>
          <a:prstGeom prst="rect">
            <a:avLst/>
          </a:prstGeom>
          <a:noFill/>
          <a:ln>
            <a:noFill/>
          </a:ln>
        </p:spPr>
        <p:txBody>
          <a:bodyPr vert="horz" wrap="square" lIns="0" tIns="0" rIns="0" bIns="0" rtlCol="0" anchor="ctr"/>
          <a:lstStyle/>
          <a:p>
            <a:pPr algn="l">
              <a:lnSpc>
                <a:spcPct val="12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法的概念、本质和特征</a:t>
            </a:r>
            <a:endParaRPr kumimoji="1" lang="zh-CN" altLang="en-US" sz="2000"/>
          </a:p>
        </p:txBody>
      </p:sp>
      <p:sp>
        <p:nvSpPr>
          <p:cNvPr id="10" name="标题 1"/>
          <p:cNvSpPr txBox="1"/>
          <p:nvPr/>
        </p:nvSpPr>
        <p:spPr>
          <a:xfrm>
            <a:off x="928370" y="2341880"/>
            <a:ext cx="2366010" cy="1730375"/>
          </a:xfrm>
          <a:prstGeom prst="rect">
            <a:avLst/>
          </a:prstGeom>
          <a:noFill/>
          <a:ln>
            <a:noFill/>
          </a:ln>
        </p:spPr>
        <p:txBody>
          <a:bodyPr vert="horz" wrap="square" lIns="0" tIns="0" rIns="0" bIns="0" rtlCol="0" anchor="t"/>
          <a:lstStyle/>
          <a:p>
            <a:pPr algn="l">
              <a:lnSpc>
                <a:spcPct val="140000"/>
              </a:lnSpc>
            </a:pPr>
            <a:r>
              <a:rPr kumimoji="1" lang="zh-CN" altLang="en-US" sz="1400">
                <a:ln w="12700">
                  <a:noFill/>
                </a:ln>
                <a:solidFill>
                  <a:srgbClr val="262626">
                    <a:alpha val="100000"/>
                  </a:srgbClr>
                </a:solidFill>
                <a:highlight>
                  <a:srgbClr val="FFFF00"/>
                </a:highlight>
                <a:latin typeface="Source Han Sans CN Normal" panose="020B0400000000000000" charset="-122"/>
                <a:ea typeface="Source Han Sans CN Normal" panose="020B0400000000000000" charset="-122"/>
                <a:cs typeface="Source Han Sans CN Normal" panose="020B0400000000000000" charset="-122"/>
              </a:rPr>
              <a:t>概念：</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法是由国家制定或认可，以权利义务为主要内容，并由国家强制力保证实施的社会行为规范及其相应的规范性文件等的总称。</a:t>
            </a:r>
            <a:endPar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zh-CN" altLang="en-US" sz="1400">
                <a:ln w="12700">
                  <a:noFill/>
                </a:ln>
                <a:solidFill>
                  <a:srgbClr val="262626">
                    <a:alpha val="100000"/>
                  </a:srgbClr>
                </a:solidFill>
                <a:highlight>
                  <a:srgbClr val="FFFF00"/>
                </a:highlight>
                <a:latin typeface="Source Han Sans CN Normal" panose="020B0400000000000000" charset="-122"/>
                <a:ea typeface="Source Han Sans CN Normal" panose="020B0400000000000000" charset="-122"/>
                <a:cs typeface="Source Han Sans CN Normal" panose="020B0400000000000000" charset="-122"/>
              </a:rPr>
              <a:t>本质：</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体现了统治阶级的共同意志和根本利益，是统治阶级国家意志的体现。
</a:t>
            </a:r>
            <a:r>
              <a:rPr kumimoji="1" lang="en-US" altLang="zh-CN" sz="1400">
                <a:ln w="12700">
                  <a:noFill/>
                </a:ln>
                <a:solidFill>
                  <a:srgbClr val="262626">
                    <a:alpha val="100000"/>
                  </a:srgbClr>
                </a:solidFill>
                <a:highlight>
                  <a:srgbClr val="FFFF00"/>
                </a:highlight>
                <a:latin typeface="Source Han Sans CN Normal" panose="020B0400000000000000" charset="-122"/>
                <a:ea typeface="Source Han Sans CN Normal" panose="020B0400000000000000" charset="-122"/>
                <a:cs typeface="Source Han Sans CN Normal" panose="020B0400000000000000" charset="-122"/>
              </a:rPr>
              <a:t>特征：</a:t>
            </a: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具有国家意志性、国家强制性、概括性和利导性、明确公开性和普遍约束性。</a:t>
            </a:r>
            <a:endParaRPr kumimoji="1" lang="zh-CN" altLang="en-US" sz="1400"/>
          </a:p>
        </p:txBody>
      </p:sp>
      <p:sp>
        <p:nvSpPr>
          <p:cNvPr id="11" name="标题 1"/>
          <p:cNvSpPr txBox="1"/>
          <p:nvPr/>
        </p:nvSpPr>
        <p:spPr>
          <a:xfrm>
            <a:off x="3545070" y="1617614"/>
            <a:ext cx="2340000" cy="540000"/>
          </a:xfrm>
          <a:prstGeom prst="rect">
            <a:avLst/>
          </a:prstGeom>
          <a:noFill/>
          <a:ln>
            <a:noFill/>
          </a:ln>
        </p:spPr>
        <p:txBody>
          <a:bodyPr vert="horz" wrap="square" lIns="0" tIns="0" rIns="0" bIns="0" rtlCol="0" anchor="ctr"/>
          <a:lstStyle/>
          <a:p>
            <a:pPr algn="l">
              <a:lnSpc>
                <a:spcPct val="12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法的渊源</a:t>
            </a:r>
            <a:endParaRPr kumimoji="1" lang="zh-CN" altLang="en-US" sz="2000"/>
          </a:p>
        </p:txBody>
      </p:sp>
      <p:sp>
        <p:nvSpPr>
          <p:cNvPr id="12" name="标题 1"/>
          <p:cNvSpPr txBox="1"/>
          <p:nvPr/>
        </p:nvSpPr>
        <p:spPr>
          <a:xfrm>
            <a:off x="3593465" y="2439035"/>
            <a:ext cx="2426970" cy="3270885"/>
          </a:xfrm>
          <a:prstGeom prst="rect">
            <a:avLst/>
          </a:prstGeom>
          <a:noFill/>
          <a:ln>
            <a:noFill/>
          </a:ln>
        </p:spPr>
        <p:txBody>
          <a:bodyPr vert="horz" wrap="square" lIns="0" tIns="0" rIns="0" bIns="0" rtlCol="0" anchor="t"/>
          <a:lstStyle/>
          <a:p>
            <a:pPr algn="l">
              <a:lnSpc>
                <a:spcPct val="14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宪法</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行政法规</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地方性法规</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规章</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自治条例和单行条例</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特别行政区基本法和特别行政区法律</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rPr>
              <a:t>国际条约和国际惯例</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sym typeface="+mn-ea"/>
            </a:endParaRPr>
          </a:p>
          <a:p>
            <a:pPr algn="l">
              <a:lnSpc>
                <a:spcPct val="140000"/>
              </a:lnSpc>
            </a:pPr>
            <a:endParaRPr kumimoji="1" lang="zh-CN" altLang="en-US" sz="1600"/>
          </a:p>
        </p:txBody>
      </p:sp>
      <p:sp>
        <p:nvSpPr>
          <p:cNvPr id="13" name="标题 1"/>
          <p:cNvSpPr txBox="1"/>
          <p:nvPr/>
        </p:nvSpPr>
        <p:spPr>
          <a:xfrm>
            <a:off x="6096219" y="1617614"/>
            <a:ext cx="2340000" cy="540000"/>
          </a:xfrm>
          <a:prstGeom prst="rect">
            <a:avLst/>
          </a:prstGeom>
          <a:noFill/>
          <a:ln>
            <a:noFill/>
          </a:ln>
        </p:spPr>
        <p:txBody>
          <a:bodyPr vert="horz" wrap="square" lIns="0" tIns="0" rIns="0" bIns="0" rtlCol="0" anchor="ctr"/>
          <a:lstStyle/>
          <a:p>
            <a:pPr algn="l">
              <a:lnSpc>
                <a:spcPct val="12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法律关系</a:t>
            </a:r>
            <a:endParaRPr kumimoji="1" lang="zh-CN" altLang="en-US" sz="2000"/>
          </a:p>
        </p:txBody>
      </p:sp>
      <p:sp>
        <p:nvSpPr>
          <p:cNvPr id="14" name="标题 1"/>
          <p:cNvSpPr txBox="1"/>
          <p:nvPr/>
        </p:nvSpPr>
        <p:spPr>
          <a:xfrm>
            <a:off x="6245225" y="2632075"/>
            <a:ext cx="2190115" cy="1440180"/>
          </a:xfrm>
          <a:prstGeom prst="rect">
            <a:avLst/>
          </a:prstGeom>
          <a:noFill/>
          <a:ln>
            <a:noFill/>
          </a:ln>
        </p:spPr>
        <p:txBody>
          <a:bodyPr vert="horz" wrap="square" lIns="0" tIns="0" rIns="0" bIns="0" rtlCol="0" anchor="t"/>
          <a:lstStyle/>
          <a:p>
            <a:pPr algn="l">
              <a:lnSpc>
                <a:spcPct val="14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法律规范在调整人们行为的过程中所形成的一种特殊的社会关系，</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即法律上的权利与义务关系。</a:t>
            </a:r>
            <a:endPar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法律关系的要素包括主体、内容和客体。</a:t>
            </a:r>
            <a:endParaRPr kumimoji="1" lang="zh-CN" altLang="en-US" sz="1600"/>
          </a:p>
        </p:txBody>
      </p:sp>
      <p:sp>
        <p:nvSpPr>
          <p:cNvPr id="15" name="标题 1"/>
          <p:cNvSpPr txBox="1"/>
          <p:nvPr/>
        </p:nvSpPr>
        <p:spPr>
          <a:xfrm>
            <a:off x="8646732" y="1617614"/>
            <a:ext cx="2340000" cy="540000"/>
          </a:xfrm>
          <a:prstGeom prst="rect">
            <a:avLst/>
          </a:prstGeom>
          <a:noFill/>
          <a:ln>
            <a:noFill/>
          </a:ln>
        </p:spPr>
        <p:txBody>
          <a:bodyPr vert="horz" wrap="square" lIns="0" tIns="0" rIns="0" bIns="0" rtlCol="0" anchor="ctr"/>
          <a:lstStyle/>
          <a:p>
            <a:pPr algn="l">
              <a:lnSpc>
                <a:spcPct val="12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法律责任</a:t>
            </a:r>
            <a:endParaRPr kumimoji="1" lang="zh-CN" altLang="en-US" sz="2000"/>
          </a:p>
        </p:txBody>
      </p:sp>
      <p:sp>
        <p:nvSpPr>
          <p:cNvPr id="16" name="标题 1"/>
          <p:cNvSpPr txBox="1"/>
          <p:nvPr/>
        </p:nvSpPr>
        <p:spPr>
          <a:xfrm>
            <a:off x="8884920" y="2632075"/>
            <a:ext cx="2102485" cy="1440180"/>
          </a:xfrm>
          <a:prstGeom prst="rect">
            <a:avLst/>
          </a:prstGeom>
          <a:noFill/>
          <a:ln>
            <a:noFill/>
          </a:ln>
        </p:spPr>
        <p:txBody>
          <a:bodyPr vert="horz" wrap="square" lIns="0" tIns="0" rIns="0" bIns="0" rtlCol="0" anchor="t"/>
          <a:lstStyle/>
          <a:p>
            <a:pPr algn="l">
              <a:lnSpc>
                <a:spcPct val="140000"/>
              </a:lnSpc>
            </a:pPr>
            <a:r>
              <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法律责任是指法律关系主体违反法律义务所应承担的法律后果</a:t>
            </a:r>
            <a:r>
              <a:rPr kumimoji="1" lang="zh-CN" altLang="en-US"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solidFill>
                  <a:srgbClr val="595959">
                    <a:alpha val="100000"/>
                  </a:srgbClr>
                </a:solidFill>
                <a:latin typeface="Source Han Sans CN Normal" panose="020B0400000000000000" charset="-122"/>
                <a:ea typeface="Source Han Sans CN Normal" panose="020B0400000000000000" charset="-122"/>
                <a:cs typeface="Source Han Sans CN Normal" panose="020B0400000000000000" charset="-122"/>
              </a:rPr>
              <a:t>包括民事责任、行政责任和刑事责任。</a:t>
            </a:r>
            <a:endParaRPr kumimoji="1" lang="zh-CN" altLang="en-US" sz="1600"/>
          </a:p>
        </p:txBody>
      </p:sp>
      <p:sp>
        <p:nvSpPr>
          <p:cNvPr id="17" name="标题 1"/>
          <p:cNvSpPr txBox="1"/>
          <p:nvPr/>
        </p:nvSpPr>
        <p:spPr>
          <a:xfrm>
            <a:off x="906753" y="118142"/>
            <a:ext cx="10377569" cy="536419"/>
          </a:xfrm>
          <a:prstGeom prst="rect">
            <a:avLst/>
          </a:prstGeom>
          <a:noFill/>
          <a:ln>
            <a:noFill/>
          </a:ln>
        </p:spPr>
        <p:txBody>
          <a:bodyPr vert="horz" wrap="square" lIns="0" tIns="0" rIns="0" bIns="0" rtlCol="0" anchor="t"/>
          <a:lstStyle/>
          <a:p>
            <a:pPr algn="l">
              <a:lnSpc>
                <a:spcPct val="130000"/>
              </a:lnSpc>
            </a:pPr>
            <a:r>
              <a:rPr kumimoji="1" lang="en-US" altLang="zh-CN"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法的基本理论</a:t>
            </a:r>
            <a:endParaRPr kumimoji="1" lang="zh-CN" altLang="en-US"/>
          </a:p>
        </p:txBody>
      </p:sp>
      <p:sp>
        <p:nvSpPr>
          <p:cNvPr id="18" name="标题 1"/>
          <p:cNvSpPr txBox="1"/>
          <p:nvPr/>
        </p:nvSpPr>
        <p:spPr>
          <a:xfrm rot="10800000" flipH="1">
            <a:off x="192505" y="0"/>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rot="10800000" flipH="1" flipV="1">
            <a:off x="192505" y="360946"/>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cxnSp>
        <p:nvCxnSpPr>
          <p:cNvPr id="20" name="线条 1"/>
          <p:cNvCxnSpPr/>
          <p:nvPr/>
        </p:nvCxnSpPr>
        <p:spPr>
          <a:xfrm>
            <a:off x="0" y="685799"/>
            <a:ext cx="4981074" cy="0"/>
          </a:xfrm>
          <a:prstGeom prst="line">
            <a:avLst/>
          </a:prstGeom>
          <a:noFill/>
          <a:ln w="6350" cap="flat">
            <a:solidFill>
              <a:schemeClr val="accent1"/>
            </a:solidFill>
            <a:prstDash val="solid"/>
            <a:miter/>
          </a:ln>
        </p:spPr>
      </p:cxnSp>
      <p:pic>
        <p:nvPicPr>
          <p:cNvPr id="22" name="图片 21" descr="五角星"/>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382010" y="2526665"/>
            <a:ext cx="186690" cy="186690"/>
          </a:xfrm>
          <a:prstGeom prst="rect">
            <a:avLst/>
          </a:prstGeom>
        </p:spPr>
      </p:pic>
      <p:pic>
        <p:nvPicPr>
          <p:cNvPr id="24" name="图片 23" descr="五角星"/>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382010" y="2868930"/>
            <a:ext cx="186690" cy="186690"/>
          </a:xfrm>
          <a:prstGeom prst="rect">
            <a:avLst/>
          </a:prstGeom>
        </p:spPr>
      </p:pic>
      <p:pic>
        <p:nvPicPr>
          <p:cNvPr id="25" name="图片 24" descr="五角星"/>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382010" y="3204210"/>
            <a:ext cx="186690" cy="186690"/>
          </a:xfrm>
          <a:prstGeom prst="rect">
            <a:avLst/>
          </a:prstGeom>
        </p:spPr>
      </p:pic>
      <p:pic>
        <p:nvPicPr>
          <p:cNvPr id="26" name="图片 25" descr="五角星"/>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382010" y="3516630"/>
            <a:ext cx="186690" cy="186690"/>
          </a:xfrm>
          <a:prstGeom prst="rect">
            <a:avLst/>
          </a:prstGeom>
        </p:spPr>
      </p:pic>
      <p:pic>
        <p:nvPicPr>
          <p:cNvPr id="27" name="图片 26" descr="五角星"/>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382010" y="3882390"/>
            <a:ext cx="186690" cy="186690"/>
          </a:xfrm>
          <a:prstGeom prst="rect">
            <a:avLst/>
          </a:prstGeom>
        </p:spPr>
      </p:pic>
      <p:pic>
        <p:nvPicPr>
          <p:cNvPr id="28" name="图片 27" descr="五角星"/>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382010" y="4248150"/>
            <a:ext cx="186690" cy="186690"/>
          </a:xfrm>
          <a:prstGeom prst="rect">
            <a:avLst/>
          </a:prstGeom>
        </p:spPr>
      </p:pic>
      <p:pic>
        <p:nvPicPr>
          <p:cNvPr id="29" name="图片 28" descr="五角星"/>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382010" y="4585335"/>
            <a:ext cx="186690" cy="186690"/>
          </a:xfrm>
          <a:prstGeom prst="rect">
            <a:avLst/>
          </a:prstGeom>
        </p:spPr>
      </p:pic>
      <p:pic>
        <p:nvPicPr>
          <p:cNvPr id="30" name="图片 29" descr="五角星"/>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382010" y="5238750"/>
            <a:ext cx="186690" cy="18669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86241" y="2493975"/>
            <a:ext cx="2642041" cy="2757208"/>
          </a:xfrm>
          <a:custGeom>
            <a:avLst/>
            <a:gdLst>
              <a:gd name="connsiteX0" fmla="*/ 1976659 w 2642041"/>
              <a:gd name="connsiteY0" fmla="*/ 2197272 h 2197271"/>
              <a:gd name="connsiteX1" fmla="*/ 170997 w 2642041"/>
              <a:gd name="connsiteY1" fmla="*/ 1200525 h 2197271"/>
              <a:gd name="connsiteX2" fmla="*/ 0 w 2642041"/>
              <a:gd name="connsiteY2" fmla="*/ 90372 h 2197271"/>
              <a:gd name="connsiteX3" fmla="*/ 2642042 w 2642041"/>
              <a:gd name="connsiteY3" fmla="*/ 0 h 2197271"/>
              <a:gd name="connsiteX4" fmla="*/ 1976659 w 2642041"/>
              <a:gd name="connsiteY4" fmla="*/ 2197272 h 2197271"/>
            </a:gdLst>
            <a:ahLst/>
            <a:cxnLst/>
            <a:rect l="l" t="t" r="r" b="b"/>
            <a:pathLst>
              <a:path w="2642041" h="2197271">
                <a:moveTo>
                  <a:pt x="1976659" y="2197272"/>
                </a:moveTo>
                <a:lnTo>
                  <a:pt x="170997" y="1200525"/>
                </a:lnTo>
                <a:lnTo>
                  <a:pt x="0" y="90372"/>
                </a:lnTo>
                <a:lnTo>
                  <a:pt x="2642042" y="0"/>
                </a:lnTo>
                <a:lnTo>
                  <a:pt x="1976659" y="2197272"/>
                </a:lnTo>
                <a:close/>
              </a:path>
            </a:pathLst>
          </a:custGeom>
          <a:noFill/>
          <a:ln w="8856" cap="flat">
            <a:solidFill>
              <a:schemeClr val="accent1"/>
            </a:solid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a:off x="699135" y="2954020"/>
            <a:ext cx="2615565" cy="3495675"/>
          </a:xfrm>
          <a:custGeom>
            <a:avLst/>
            <a:gdLst>
              <a:gd name="connsiteX0" fmla="*/ 0 w 2470158"/>
              <a:gd name="connsiteY0" fmla="*/ 0 h 1476070"/>
              <a:gd name="connsiteX1" fmla="*/ 2470159 w 2470158"/>
              <a:gd name="connsiteY1" fmla="*/ 0 h 1476070"/>
              <a:gd name="connsiteX2" fmla="*/ 2470159 w 2470158"/>
              <a:gd name="connsiteY2" fmla="*/ 1476070 h 1476070"/>
              <a:gd name="connsiteX3" fmla="*/ 0 w 2470158"/>
              <a:gd name="connsiteY3" fmla="*/ 1476070 h 1476070"/>
            </a:gdLst>
            <a:ahLst/>
            <a:cxnLst/>
            <a:rect l="l" t="t" r="r" b="b"/>
            <a:pathLst>
              <a:path w="2470158" h="1476070">
                <a:moveTo>
                  <a:pt x="0" y="0"/>
                </a:moveTo>
                <a:lnTo>
                  <a:pt x="2470159" y="0"/>
                </a:lnTo>
                <a:lnTo>
                  <a:pt x="2470159" y="1476070"/>
                </a:lnTo>
                <a:lnTo>
                  <a:pt x="0" y="1476070"/>
                </a:ln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a:off x="3609368" y="2385883"/>
            <a:ext cx="2395531" cy="2865300"/>
          </a:xfrm>
          <a:custGeom>
            <a:avLst/>
            <a:gdLst>
              <a:gd name="connsiteX0" fmla="*/ 2481677 w 2481676"/>
              <a:gd name="connsiteY0" fmla="*/ 1938561 h 2179551"/>
              <a:gd name="connsiteX1" fmla="*/ 24808 w 2481676"/>
              <a:gd name="connsiteY1" fmla="*/ 2179552 h 2179551"/>
              <a:gd name="connsiteX2" fmla="*/ 0 w 2481676"/>
              <a:gd name="connsiteY2" fmla="*/ 0 h 2179551"/>
              <a:gd name="connsiteX3" fmla="*/ 2238028 w 2481676"/>
              <a:gd name="connsiteY3" fmla="*/ 376549 h 2179551"/>
              <a:gd name="connsiteX4" fmla="*/ 2481677 w 2481676"/>
              <a:gd name="connsiteY4" fmla="*/ 1938561 h 2179551"/>
            </a:gdLst>
            <a:ahLst/>
            <a:cxnLst/>
            <a:rect l="l" t="t" r="r" b="b"/>
            <a:pathLst>
              <a:path w="2481676" h="2179551">
                <a:moveTo>
                  <a:pt x="2481677" y="1938561"/>
                </a:moveTo>
                <a:lnTo>
                  <a:pt x="24808" y="2179552"/>
                </a:lnTo>
                <a:lnTo>
                  <a:pt x="0" y="0"/>
                </a:lnTo>
                <a:lnTo>
                  <a:pt x="2238028" y="376549"/>
                </a:lnTo>
                <a:lnTo>
                  <a:pt x="2481677" y="1938561"/>
                </a:lnTo>
                <a:close/>
              </a:path>
            </a:pathLst>
          </a:custGeom>
          <a:noFill/>
          <a:ln w="8856" cap="flat">
            <a:solidFill>
              <a:schemeClr val="accent2"/>
            </a:solid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a:off x="3571875" y="2954020"/>
            <a:ext cx="2470150" cy="3495675"/>
          </a:xfrm>
          <a:custGeom>
            <a:avLst/>
            <a:gdLst>
              <a:gd name="connsiteX0" fmla="*/ 0 w 2470158"/>
              <a:gd name="connsiteY0" fmla="*/ 0 h 1476070"/>
              <a:gd name="connsiteX1" fmla="*/ 2470159 w 2470158"/>
              <a:gd name="connsiteY1" fmla="*/ 0 h 1476070"/>
              <a:gd name="connsiteX2" fmla="*/ 2470159 w 2470158"/>
              <a:gd name="connsiteY2" fmla="*/ 1476070 h 1476070"/>
              <a:gd name="connsiteX3" fmla="*/ 0 w 2470158"/>
              <a:gd name="connsiteY3" fmla="*/ 1476070 h 1476070"/>
            </a:gdLst>
            <a:ahLst/>
            <a:cxnLst/>
            <a:rect l="l" t="t" r="r" b="b"/>
            <a:pathLst>
              <a:path w="2470158" h="1476070">
                <a:moveTo>
                  <a:pt x="0" y="0"/>
                </a:moveTo>
                <a:lnTo>
                  <a:pt x="2470159" y="0"/>
                </a:lnTo>
                <a:lnTo>
                  <a:pt x="2470159" y="1476070"/>
                </a:lnTo>
                <a:lnTo>
                  <a:pt x="0" y="1476070"/>
                </a:lnTo>
                <a:close/>
              </a:path>
            </a:pathLst>
          </a:custGeom>
          <a:solidFill>
            <a:schemeClr val="accent2"/>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9" name="标题 1"/>
          <p:cNvSpPr txBox="1"/>
          <p:nvPr/>
        </p:nvSpPr>
        <p:spPr>
          <a:xfrm>
            <a:off x="1622739" y="2036283"/>
            <a:ext cx="769045" cy="769045"/>
          </a:xfrm>
          <a:custGeom>
            <a:avLst/>
            <a:gdLst>
              <a:gd name="connsiteX0" fmla="*/ 769045 w 769045"/>
              <a:gd name="connsiteY0" fmla="*/ 384523 h 769045"/>
              <a:gd name="connsiteX1" fmla="*/ 384523 w 769045"/>
              <a:gd name="connsiteY1" fmla="*/ 769045 h 769045"/>
              <a:gd name="connsiteX2" fmla="*/ 0 w 769045"/>
              <a:gd name="connsiteY2" fmla="*/ 384523 h 769045"/>
              <a:gd name="connsiteX3" fmla="*/ 384523 w 769045"/>
              <a:gd name="connsiteY3" fmla="*/ 0 h 769045"/>
              <a:gd name="connsiteX4" fmla="*/ 769045 w 769045"/>
              <a:gd name="connsiteY4" fmla="*/ 384523 h 769045"/>
            </a:gdLst>
            <a:ahLst/>
            <a:cxnLst/>
            <a:rect l="l" t="t" r="r" b="b"/>
            <a:pathLst>
              <a:path w="769045" h="769045">
                <a:moveTo>
                  <a:pt x="769045" y="384523"/>
                </a:moveTo>
                <a:cubicBezTo>
                  <a:pt x="769045" y="596888"/>
                  <a:pt x="596889" y="769045"/>
                  <a:pt x="384523" y="769045"/>
                </a:cubicBezTo>
                <a:cubicBezTo>
                  <a:pt x="172157" y="769045"/>
                  <a:pt x="0" y="596888"/>
                  <a:pt x="0" y="384523"/>
                </a:cubicBezTo>
                <a:cubicBezTo>
                  <a:pt x="0" y="172157"/>
                  <a:pt x="172157" y="0"/>
                  <a:pt x="384523" y="0"/>
                </a:cubicBezTo>
                <a:cubicBezTo>
                  <a:pt x="596889" y="0"/>
                  <a:pt x="769045" y="172157"/>
                  <a:pt x="769045" y="384523"/>
                </a:cubicBez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0" name="标题 1"/>
          <p:cNvSpPr txBox="1"/>
          <p:nvPr/>
        </p:nvSpPr>
        <p:spPr>
          <a:xfrm>
            <a:off x="4422611" y="2036283"/>
            <a:ext cx="769045" cy="769045"/>
          </a:xfrm>
          <a:custGeom>
            <a:avLst/>
            <a:gdLst>
              <a:gd name="connsiteX0" fmla="*/ 769045 w 769045"/>
              <a:gd name="connsiteY0" fmla="*/ 384523 h 769045"/>
              <a:gd name="connsiteX1" fmla="*/ 384522 w 769045"/>
              <a:gd name="connsiteY1" fmla="*/ 769045 h 769045"/>
              <a:gd name="connsiteX2" fmla="*/ 0 w 769045"/>
              <a:gd name="connsiteY2" fmla="*/ 384523 h 769045"/>
              <a:gd name="connsiteX3" fmla="*/ 384522 w 769045"/>
              <a:gd name="connsiteY3" fmla="*/ 0 h 769045"/>
              <a:gd name="connsiteX4" fmla="*/ 769045 w 769045"/>
              <a:gd name="connsiteY4" fmla="*/ 384523 h 769045"/>
            </a:gdLst>
            <a:ahLst/>
            <a:cxnLst/>
            <a:rect l="l" t="t" r="r" b="b"/>
            <a:pathLst>
              <a:path w="769045" h="769045">
                <a:moveTo>
                  <a:pt x="769045" y="384523"/>
                </a:moveTo>
                <a:cubicBezTo>
                  <a:pt x="769045" y="596888"/>
                  <a:pt x="596888" y="769045"/>
                  <a:pt x="384522" y="769045"/>
                </a:cubicBezTo>
                <a:cubicBezTo>
                  <a:pt x="172157" y="769045"/>
                  <a:pt x="0" y="596888"/>
                  <a:pt x="0" y="384523"/>
                </a:cubicBezTo>
                <a:cubicBezTo>
                  <a:pt x="0" y="172157"/>
                  <a:pt x="172157" y="0"/>
                  <a:pt x="384522" y="0"/>
                </a:cubicBezTo>
                <a:cubicBezTo>
                  <a:pt x="596888" y="0"/>
                  <a:pt x="769045" y="172157"/>
                  <a:pt x="769045" y="384523"/>
                </a:cubicBezTo>
                <a:close/>
              </a:path>
            </a:pathLst>
          </a:custGeom>
          <a:solidFill>
            <a:schemeClr val="accent2"/>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12" name="标题 1"/>
          <p:cNvSpPr txBox="1"/>
          <p:nvPr/>
        </p:nvSpPr>
        <p:spPr>
          <a:xfrm>
            <a:off x="927261" y="3002662"/>
            <a:ext cx="2160000" cy="692193"/>
          </a:xfrm>
          <a:prstGeom prst="rect">
            <a:avLst/>
          </a:prstGeom>
          <a:noFill/>
          <a:ln>
            <a:noFill/>
          </a:ln>
        </p:spPr>
        <p:txBody>
          <a:bodyPr vert="horz" wrap="square" lIns="0" tIns="0" rIns="0" bIns="0" rtlCol="0" anchor="ctr"/>
          <a:lstStyle/>
          <a:p>
            <a:pPr algn="ctr">
              <a:lnSpc>
                <a:spcPct val="11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sym typeface="+mn-ea"/>
              </a:rPr>
              <a:t>民事法律关系的主体</a:t>
            </a:r>
            <a:endParaRPr kumimoji="1" lang="zh-CN" altLang="en-US"/>
          </a:p>
        </p:txBody>
      </p:sp>
      <p:sp>
        <p:nvSpPr>
          <p:cNvPr id="13" name="标题 1"/>
          <p:cNvSpPr txBox="1"/>
          <p:nvPr/>
        </p:nvSpPr>
        <p:spPr>
          <a:xfrm>
            <a:off x="927100" y="3696970"/>
            <a:ext cx="2160270" cy="2172335"/>
          </a:xfrm>
          <a:prstGeom prst="rect">
            <a:avLst/>
          </a:prstGeom>
          <a:noFill/>
          <a:ln>
            <a:noFill/>
          </a:ln>
        </p:spPr>
        <p:txBody>
          <a:bodyPr vert="horz" wrap="square" lIns="0" tIns="0" rIns="0" bIns="0" rtlCol="0" anchor="t"/>
          <a:lstStyle/>
          <a:p>
            <a:pPr algn="l">
              <a:lnSpc>
                <a:spcPct val="150000"/>
              </a:lnSpc>
            </a:pP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1.自然人</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）民事权利能力</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）民事行为能力</a:t>
            </a:r>
            <a:endPar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2.法人</a:t>
            </a:r>
            <a:endPar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3.非法人组织</a:t>
            </a:r>
            <a:endPar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4" name="标题 1"/>
          <p:cNvSpPr txBox="1"/>
          <p:nvPr/>
        </p:nvSpPr>
        <p:spPr>
          <a:xfrm>
            <a:off x="3727133" y="3002662"/>
            <a:ext cx="2160000" cy="692193"/>
          </a:xfrm>
          <a:prstGeom prst="rect">
            <a:avLst/>
          </a:prstGeom>
          <a:noFill/>
          <a:ln>
            <a:noFill/>
          </a:ln>
        </p:spPr>
        <p:txBody>
          <a:bodyPr vert="horz" wrap="square" lIns="0" tIns="0" rIns="0" bIns="0" rtlCol="0" anchor="ctr"/>
          <a:lstStyle/>
          <a:p>
            <a:pPr algn="ctr">
              <a:lnSpc>
                <a:spcPct val="13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民事法律行为</a:t>
            </a:r>
            <a:endPar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5" name="标题 1"/>
          <p:cNvSpPr txBox="1"/>
          <p:nvPr/>
        </p:nvSpPr>
        <p:spPr>
          <a:xfrm>
            <a:off x="3611245" y="3696970"/>
            <a:ext cx="2276475" cy="2639695"/>
          </a:xfrm>
          <a:prstGeom prst="rect">
            <a:avLst/>
          </a:prstGeom>
          <a:noFill/>
          <a:ln>
            <a:noFill/>
          </a:ln>
        </p:spPr>
        <p:txBody>
          <a:bodyPr vert="horz" wrap="square" lIns="0" tIns="0" rIns="0" bIns="0" rtlCol="0" anchor="t"/>
          <a:lstStyle/>
          <a:p>
            <a:pPr algn="l">
              <a:lnSpc>
                <a:spcPct val="150000"/>
              </a:lnSpc>
            </a:pP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民事法律行为的有效要件无效的民事法律行为</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可撤销的民事法律行为</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效力待定的民事法律行为</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6" name="标题 1"/>
          <p:cNvSpPr txBox="1"/>
          <p:nvPr/>
        </p:nvSpPr>
        <p:spPr>
          <a:xfrm>
            <a:off x="9124867" y="3004823"/>
            <a:ext cx="2160000" cy="692193"/>
          </a:xfrm>
          <a:prstGeom prst="rect">
            <a:avLst/>
          </a:prstGeom>
          <a:noFill/>
          <a:ln>
            <a:noFill/>
          </a:ln>
        </p:spPr>
        <p:txBody>
          <a:bodyPr vert="horz" wrap="square" lIns="0" tIns="0" rIns="0" bIns="0" rtlCol="0" anchor="ctr"/>
          <a:lstStyle/>
          <a:p>
            <a:pPr algn="ctr">
              <a:lnSpc>
                <a:spcPct val="13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劳动合同的法律责任</a:t>
            </a:r>
            <a:endParaRPr kumimoji="1" lang="zh-CN" altLang="en-US"/>
          </a:p>
        </p:txBody>
      </p:sp>
      <p:sp>
        <p:nvSpPr>
          <p:cNvPr id="18" name="标题 1"/>
          <p:cNvSpPr txBox="1"/>
          <p:nvPr/>
        </p:nvSpPr>
        <p:spPr>
          <a:xfrm flipH="1">
            <a:off x="6260302" y="2385883"/>
            <a:ext cx="2395531" cy="2865300"/>
          </a:xfrm>
          <a:custGeom>
            <a:avLst/>
            <a:gdLst>
              <a:gd name="connsiteX0" fmla="*/ 2481677 w 2481676"/>
              <a:gd name="connsiteY0" fmla="*/ 1938561 h 2179551"/>
              <a:gd name="connsiteX1" fmla="*/ 24808 w 2481676"/>
              <a:gd name="connsiteY1" fmla="*/ 2179552 h 2179551"/>
              <a:gd name="connsiteX2" fmla="*/ 0 w 2481676"/>
              <a:gd name="connsiteY2" fmla="*/ 0 h 2179551"/>
              <a:gd name="connsiteX3" fmla="*/ 2238028 w 2481676"/>
              <a:gd name="connsiteY3" fmla="*/ 376549 h 2179551"/>
              <a:gd name="connsiteX4" fmla="*/ 2481677 w 2481676"/>
              <a:gd name="connsiteY4" fmla="*/ 1938561 h 2179551"/>
            </a:gdLst>
            <a:ahLst/>
            <a:cxnLst/>
            <a:rect l="l" t="t" r="r" b="b"/>
            <a:pathLst>
              <a:path w="2481676" h="2179551">
                <a:moveTo>
                  <a:pt x="2481677" y="1938561"/>
                </a:moveTo>
                <a:lnTo>
                  <a:pt x="24808" y="2179552"/>
                </a:lnTo>
                <a:lnTo>
                  <a:pt x="0" y="0"/>
                </a:lnTo>
                <a:lnTo>
                  <a:pt x="2238028" y="376549"/>
                </a:lnTo>
                <a:lnTo>
                  <a:pt x="2481677" y="1938561"/>
                </a:lnTo>
                <a:close/>
              </a:path>
            </a:pathLst>
          </a:custGeom>
          <a:noFill/>
          <a:ln w="8856" cap="flat">
            <a:solidFill>
              <a:schemeClr val="accent1"/>
            </a:solid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flipH="1">
            <a:off x="6223000" y="2954020"/>
            <a:ext cx="3013075" cy="3495675"/>
          </a:xfrm>
          <a:custGeom>
            <a:avLst/>
            <a:gdLst>
              <a:gd name="connsiteX0" fmla="*/ 0 w 2470158"/>
              <a:gd name="connsiteY0" fmla="*/ 0 h 1476070"/>
              <a:gd name="connsiteX1" fmla="*/ 2470159 w 2470158"/>
              <a:gd name="connsiteY1" fmla="*/ 0 h 1476070"/>
              <a:gd name="connsiteX2" fmla="*/ 2470159 w 2470158"/>
              <a:gd name="connsiteY2" fmla="*/ 1476070 h 1476070"/>
              <a:gd name="connsiteX3" fmla="*/ 0 w 2470158"/>
              <a:gd name="connsiteY3" fmla="*/ 1476070 h 1476070"/>
            </a:gdLst>
            <a:ahLst/>
            <a:cxnLst/>
            <a:rect l="l" t="t" r="r" b="b"/>
            <a:pathLst>
              <a:path w="2470158" h="1476070">
                <a:moveTo>
                  <a:pt x="0" y="0"/>
                </a:moveTo>
                <a:lnTo>
                  <a:pt x="2470159" y="0"/>
                </a:lnTo>
                <a:lnTo>
                  <a:pt x="2470159" y="1476070"/>
                </a:lnTo>
                <a:lnTo>
                  <a:pt x="0" y="1476070"/>
                </a:ln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flipH="1">
            <a:off x="7073545" y="2036283"/>
            <a:ext cx="769045" cy="769045"/>
          </a:xfrm>
          <a:custGeom>
            <a:avLst/>
            <a:gdLst>
              <a:gd name="connsiteX0" fmla="*/ 769045 w 769045"/>
              <a:gd name="connsiteY0" fmla="*/ 384523 h 769045"/>
              <a:gd name="connsiteX1" fmla="*/ 384522 w 769045"/>
              <a:gd name="connsiteY1" fmla="*/ 769045 h 769045"/>
              <a:gd name="connsiteX2" fmla="*/ 0 w 769045"/>
              <a:gd name="connsiteY2" fmla="*/ 384523 h 769045"/>
              <a:gd name="connsiteX3" fmla="*/ 384522 w 769045"/>
              <a:gd name="connsiteY3" fmla="*/ 0 h 769045"/>
              <a:gd name="connsiteX4" fmla="*/ 769045 w 769045"/>
              <a:gd name="connsiteY4" fmla="*/ 384523 h 769045"/>
            </a:gdLst>
            <a:ahLst/>
            <a:cxnLst/>
            <a:rect l="l" t="t" r="r" b="b"/>
            <a:pathLst>
              <a:path w="769045" h="769045">
                <a:moveTo>
                  <a:pt x="769045" y="384523"/>
                </a:moveTo>
                <a:cubicBezTo>
                  <a:pt x="769045" y="596888"/>
                  <a:pt x="596888" y="769045"/>
                  <a:pt x="384522" y="769045"/>
                </a:cubicBezTo>
                <a:cubicBezTo>
                  <a:pt x="172157" y="769045"/>
                  <a:pt x="0" y="596888"/>
                  <a:pt x="0" y="384523"/>
                </a:cubicBezTo>
                <a:cubicBezTo>
                  <a:pt x="0" y="172157"/>
                  <a:pt x="172157" y="0"/>
                  <a:pt x="384522" y="0"/>
                </a:cubicBezTo>
                <a:cubicBezTo>
                  <a:pt x="596888" y="0"/>
                  <a:pt x="769045" y="172157"/>
                  <a:pt x="769045" y="384523"/>
                </a:cubicBezTo>
                <a:close/>
              </a:path>
            </a:pathLst>
          </a:custGeom>
          <a:solidFill>
            <a:schemeClr val="accent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a:off x="6378067" y="3002662"/>
            <a:ext cx="2160000" cy="692193"/>
          </a:xfrm>
          <a:prstGeom prst="rect">
            <a:avLst/>
          </a:prstGeom>
          <a:noFill/>
          <a:ln>
            <a:noFill/>
          </a:ln>
        </p:spPr>
        <p:txBody>
          <a:bodyPr vert="horz" wrap="square" lIns="0" tIns="0" rIns="0" bIns="0" rtlCol="0" anchor="ctr"/>
          <a:lstStyle/>
          <a:p>
            <a:pPr algn="ctr">
              <a:lnSpc>
                <a:spcPct val="13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代理</a:t>
            </a:r>
            <a:endPar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2" name="标题 1"/>
          <p:cNvSpPr txBox="1"/>
          <p:nvPr/>
        </p:nvSpPr>
        <p:spPr>
          <a:xfrm>
            <a:off x="6377940" y="3696970"/>
            <a:ext cx="2852420" cy="1080135"/>
          </a:xfrm>
          <a:prstGeom prst="rect">
            <a:avLst/>
          </a:prstGeom>
          <a:noFill/>
          <a:ln>
            <a:noFill/>
          </a:ln>
        </p:spPr>
        <p:txBody>
          <a:bodyPr vert="horz" wrap="square" lIns="0" tIns="0" rIns="0" bIns="0" rtlCol="0" anchor="t"/>
          <a:lstStyle/>
          <a:p>
            <a:pPr algn="l">
              <a:lnSpc>
                <a:spcPct val="150000"/>
              </a:lnSpc>
            </a:pP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代理的概念、特征</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代理的适用范围</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代理的种类</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代理权的行使</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无权代理</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代理关系的终止</a:t>
            </a:r>
            <a:endParaRPr kumimoji="1" lang="zh-CN" altLang="en-US"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3" name="标题 1"/>
          <p:cNvSpPr txBox="1"/>
          <p:nvPr/>
        </p:nvSpPr>
        <p:spPr>
          <a:xfrm>
            <a:off x="1852739" y="2266283"/>
            <a:ext cx="309044" cy="309044"/>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4" name="标题 1"/>
          <p:cNvSpPr txBox="1"/>
          <p:nvPr/>
        </p:nvSpPr>
        <p:spPr>
          <a:xfrm>
            <a:off x="4647460" y="2266283"/>
            <a:ext cx="319347" cy="30904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5" name="标题 1"/>
          <p:cNvSpPr txBox="1"/>
          <p:nvPr/>
        </p:nvSpPr>
        <p:spPr>
          <a:xfrm>
            <a:off x="7252467" y="2240805"/>
            <a:ext cx="411200" cy="360000"/>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cap="flat">
            <a:noFill/>
            <a:prstDash val="solid"/>
            <a:miter/>
          </a:ln>
        </p:spPr>
        <p:txBody>
          <a:bodyPr vert="horz" wrap="square" lIns="91440" tIns="45720" rIns="91440" bIns="45720" rtlCol="0" anchor="ctr"/>
          <a:lstStyle/>
          <a:p>
            <a:pPr algn="l">
              <a:lnSpc>
                <a:spcPct val="110000"/>
              </a:lnSpc>
            </a:pPr>
            <a:endParaRPr kumimoji="1" lang="zh-CN" altLang="en-US"/>
          </a:p>
        </p:txBody>
      </p:sp>
      <p:sp>
        <p:nvSpPr>
          <p:cNvPr id="27" name="标题 1"/>
          <p:cNvSpPr txBox="1"/>
          <p:nvPr/>
        </p:nvSpPr>
        <p:spPr>
          <a:xfrm>
            <a:off x="906753" y="118142"/>
            <a:ext cx="10377569" cy="536419"/>
          </a:xfrm>
          <a:prstGeom prst="rect">
            <a:avLst/>
          </a:prstGeom>
          <a:noFill/>
          <a:ln>
            <a:noFill/>
          </a:ln>
        </p:spPr>
        <p:txBody>
          <a:bodyPr vert="horz" wrap="square" lIns="0" tIns="0" rIns="0" bIns="0" rtlCol="0" anchor="t"/>
          <a:lstStyle/>
          <a:p>
            <a:pPr algn="l">
              <a:lnSpc>
                <a:spcPct val="130000"/>
              </a:lnSpc>
            </a:pPr>
            <a:r>
              <a:rPr kumimoji="1" lang="en-US" altLang="zh-CN"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sym typeface="+mn-ea"/>
              </a:rPr>
              <a:t>民事法律相关概念及规定</a:t>
            </a:r>
            <a:endParaRPr kumimoji="1" lang="zh-CN" altLang="en-US"/>
          </a:p>
          <a:p>
            <a:pPr algn="l">
              <a:lnSpc>
                <a:spcPct val="130000"/>
              </a:lnSpc>
            </a:pPr>
            <a:endParaRPr kumimoji="1" lang="zh-CN" altLang="en-US"/>
          </a:p>
        </p:txBody>
      </p:sp>
      <p:sp>
        <p:nvSpPr>
          <p:cNvPr id="28" name="标题 1"/>
          <p:cNvSpPr txBox="1"/>
          <p:nvPr/>
        </p:nvSpPr>
        <p:spPr>
          <a:xfrm rot="10800000" flipH="1">
            <a:off x="192505" y="0"/>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sp>
        <p:nvSpPr>
          <p:cNvPr id="29" name="标题 1"/>
          <p:cNvSpPr txBox="1"/>
          <p:nvPr/>
        </p:nvSpPr>
        <p:spPr>
          <a:xfrm rot="10800000" flipH="1" flipV="1">
            <a:off x="192505" y="360946"/>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cxnSp>
        <p:nvCxnSpPr>
          <p:cNvPr id="30" name="线条 1"/>
          <p:cNvCxnSpPr/>
          <p:nvPr/>
        </p:nvCxnSpPr>
        <p:spPr>
          <a:xfrm>
            <a:off x="0" y="685799"/>
            <a:ext cx="4981074" cy="0"/>
          </a:xfrm>
          <a:prstGeom prst="line">
            <a:avLst/>
          </a:prstGeom>
          <a:noFill/>
          <a:ln w="6350" cap="flat">
            <a:solidFill>
              <a:schemeClr val="accent1"/>
            </a:solidFill>
            <a:prstDash val="solid"/>
            <a:miter/>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096635" y="1282065"/>
            <a:ext cx="4220845" cy="5351145"/>
          </a:xfrm>
          <a:prstGeom prst="snip1Rect">
            <a:avLst>
              <a:gd name="adj" fmla="val 26607"/>
            </a:avLst>
          </a:prstGeom>
          <a:solidFill>
            <a:schemeClr val="bg1"/>
          </a:solidFill>
          <a:ln w="19050" cap="sq">
            <a:solidFill>
              <a:schemeClr val="tx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6096380" y="1531874"/>
            <a:ext cx="466992" cy="432000"/>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accent1"/>
          </a:solidFill>
          <a:ln w="12700" cap="sq">
            <a:noFill/>
            <a:miter/>
          </a:ln>
        </p:spPr>
        <p:txBody>
          <a:bodyPr vert="horz" wrap="square" lIns="45719" tIns="45720" rIns="45719" bIns="45720" rtlCol="0" anchor="ctr"/>
          <a:lstStyle/>
          <a:p>
            <a:pPr algn="ctr">
              <a:lnSpc>
                <a:spcPct val="110000"/>
              </a:lnSpc>
            </a:pPr>
            <a:endParaRPr kumimoji="1" lang="zh-CN" altLang="en-US"/>
          </a:p>
        </p:txBody>
      </p:sp>
      <p:sp>
        <p:nvSpPr>
          <p:cNvPr id="5" name="标题 1"/>
          <p:cNvSpPr txBox="1"/>
          <p:nvPr/>
        </p:nvSpPr>
        <p:spPr>
          <a:xfrm>
            <a:off x="6562725" y="1633220"/>
            <a:ext cx="3754755" cy="368300"/>
          </a:xfrm>
          <a:prstGeom prst="rect">
            <a:avLst/>
          </a:prstGeom>
          <a:noFill/>
          <a:ln cap="sq">
            <a:noFill/>
          </a:ln>
        </p:spPr>
        <p:txBody>
          <a:bodyPr vert="horz" wrap="square" lIns="0" tIns="0" rIns="0" bIns="0" rtlCol="0" anchor="ctr"/>
          <a:lstStyle/>
          <a:p>
            <a:pPr algn="l">
              <a:lnSpc>
                <a:spcPct val="110000"/>
              </a:lnSpc>
            </a:pPr>
            <a:r>
              <a:rPr kumimoji="1" lang="zh-CN" altLang="en-US" sz="2400">
                <a:solidFill>
                  <a:schemeClr val="tx1"/>
                </a:solidFill>
                <a:latin typeface="标准粗黑" panose="02000503000000000000" charset="-122"/>
                <a:ea typeface="标准粗黑" panose="02000503000000000000" charset="-122"/>
              </a:rPr>
              <a:t>民事法律行为有效要件</a:t>
            </a:r>
            <a:endParaRPr kumimoji="1" lang="zh-CN" altLang="en-US" sz="2400">
              <a:ln w="12700">
                <a:noFill/>
              </a:ln>
              <a:solidFill>
                <a:schemeClr val="tx1"/>
              </a:solidFill>
              <a:latin typeface="标准粗黑" panose="02000503000000000000" charset="-122"/>
              <a:ea typeface="标准粗黑" panose="02000503000000000000" charset="-122"/>
              <a:cs typeface="Source Han Sans CN Bold Bold" panose="020B0800000000000000" charset="-122"/>
            </a:endParaRPr>
          </a:p>
        </p:txBody>
      </p:sp>
      <p:sp>
        <p:nvSpPr>
          <p:cNvPr id="6" name="标题 1"/>
          <p:cNvSpPr txBox="1"/>
          <p:nvPr/>
        </p:nvSpPr>
        <p:spPr>
          <a:xfrm>
            <a:off x="6315710" y="2098040"/>
            <a:ext cx="3629025" cy="4441825"/>
          </a:xfrm>
          <a:prstGeom prst="rect">
            <a:avLst/>
          </a:prstGeom>
          <a:noFill/>
          <a:ln cap="sq">
            <a:noFill/>
          </a:ln>
        </p:spPr>
        <p:txBody>
          <a:bodyPr vert="horz" wrap="square" lIns="0" tIns="0" rIns="0" bIns="0" rtlCol="0" anchor="t"/>
          <a:lstStyle/>
          <a:p>
            <a:pPr algn="l">
              <a:lnSpc>
                <a:spcPct val="110000"/>
              </a:lnSpc>
            </a:pPr>
            <a:r>
              <a:rPr kumimoji="1" lang="zh-CN" altLang="en-US"/>
              <a:t>★行为人具有相应的民事行为能力</a:t>
            </a:r>
            <a:endParaRPr kumimoji="1" lang="zh-CN" altLang="en-US"/>
          </a:p>
          <a:p>
            <a:pPr algn="l">
              <a:lnSpc>
                <a:spcPct val="110000"/>
              </a:lnSpc>
            </a:pPr>
            <a:endParaRPr kumimoji="1" lang="zh-CN" altLang="en-US"/>
          </a:p>
          <a:p>
            <a:pPr algn="l">
              <a:lnSpc>
                <a:spcPct val="110000"/>
              </a:lnSpc>
            </a:pPr>
            <a:r>
              <a:rPr kumimoji="1" lang="zh-CN" altLang="en-US"/>
              <a:t>★意思表示真实</a:t>
            </a:r>
            <a:endParaRPr kumimoji="1" lang="zh-CN" altLang="en-US"/>
          </a:p>
          <a:p>
            <a:pPr algn="l">
              <a:lnSpc>
                <a:spcPct val="110000"/>
              </a:lnSpc>
            </a:pPr>
            <a:endParaRPr kumimoji="1" lang="zh-CN" altLang="en-US"/>
          </a:p>
          <a:p>
            <a:pPr algn="l">
              <a:lnSpc>
                <a:spcPct val="110000"/>
              </a:lnSpc>
            </a:pPr>
            <a:r>
              <a:rPr kumimoji="1" lang="zh-CN" altLang="en-US"/>
              <a:t>★不违反法律、行政法规的强制性规定，不违背公序良俗</a:t>
            </a:r>
            <a:endParaRPr kumimoji="1" lang="zh-CN" altLang="en-US"/>
          </a:p>
          <a:p>
            <a:pPr algn="l">
              <a:lnSpc>
                <a:spcPct val="110000"/>
              </a:lnSpc>
            </a:pPr>
            <a:endParaRPr kumimoji="1" lang="zh-CN" altLang="en-US"/>
          </a:p>
        </p:txBody>
      </p:sp>
      <p:sp>
        <p:nvSpPr>
          <p:cNvPr id="7" name="标题 1"/>
          <p:cNvSpPr txBox="1"/>
          <p:nvPr/>
        </p:nvSpPr>
        <p:spPr>
          <a:xfrm>
            <a:off x="983615" y="1282065"/>
            <a:ext cx="4473575" cy="5351145"/>
          </a:xfrm>
          <a:prstGeom prst="snip1Rect">
            <a:avLst>
              <a:gd name="adj" fmla="val 26607"/>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601470" y="1633220"/>
            <a:ext cx="3380105" cy="330200"/>
          </a:xfrm>
          <a:prstGeom prst="rect">
            <a:avLst/>
          </a:prstGeom>
          <a:noFill/>
          <a:ln cap="sq">
            <a:noFill/>
          </a:ln>
        </p:spPr>
        <p:txBody>
          <a:bodyPr vert="horz" wrap="square" lIns="0" tIns="0" rIns="0" bIns="0" rtlCol="0" anchor="ctr"/>
          <a:lstStyle/>
          <a:p>
            <a:pPr algn="l">
              <a:lnSpc>
                <a:spcPct val="110000"/>
              </a:lnSpc>
            </a:pPr>
            <a:r>
              <a:rPr kumimoji="1" lang="zh-CN" altLang="en-US" sz="2400">
                <a:solidFill>
                  <a:schemeClr val="bg1"/>
                </a:solidFill>
                <a:latin typeface="标准粗黑" panose="02000503000000000000" charset="-122"/>
                <a:ea typeface="标准粗黑" panose="02000503000000000000" charset="-122"/>
                <a:sym typeface="标准粗黑" panose="02000503000000000000" charset="-122"/>
              </a:rPr>
              <a:t>自然人的民事行为能力</a:t>
            </a:r>
            <a:endParaRPr kumimoji="1" lang="zh-CN" altLang="en-US" sz="2400">
              <a:solidFill>
                <a:schemeClr val="bg1"/>
              </a:solidFill>
              <a:latin typeface="标准粗黑" panose="02000503000000000000" charset="-122"/>
              <a:ea typeface="标准粗黑" panose="02000503000000000000" charset="-122"/>
              <a:sym typeface="标准粗黑" panose="02000503000000000000" charset="-122"/>
            </a:endParaRPr>
          </a:p>
        </p:txBody>
      </p:sp>
      <p:sp>
        <p:nvSpPr>
          <p:cNvPr id="9" name="标题 1"/>
          <p:cNvSpPr txBox="1"/>
          <p:nvPr/>
        </p:nvSpPr>
        <p:spPr>
          <a:xfrm>
            <a:off x="1169670" y="2098675"/>
            <a:ext cx="4029710" cy="4440555"/>
          </a:xfrm>
          <a:prstGeom prst="rect">
            <a:avLst/>
          </a:prstGeom>
          <a:noFill/>
          <a:ln cap="sq">
            <a:noFill/>
          </a:ln>
        </p:spPr>
        <p:txBody>
          <a:bodyPr vert="horz" wrap="square" lIns="0" tIns="0" rIns="0" bIns="0" rtlCol="0" anchor="t"/>
          <a:lstStyle/>
          <a:p>
            <a:pPr algn="l">
              <a:lnSpc>
                <a:spcPct val="110000"/>
              </a:lnSpc>
            </a:pPr>
            <a:r>
              <a:rPr kumimoji="1" lang="zh-CN" altLang="en-US">
                <a:solidFill>
                  <a:schemeClr val="bg1"/>
                </a:solidFill>
              </a:rPr>
              <a:t>完全民事行为能力人：</a:t>
            </a:r>
            <a:endParaRPr kumimoji="1" lang="zh-CN" altLang="en-US">
              <a:solidFill>
                <a:schemeClr val="bg1"/>
              </a:solidFill>
            </a:endParaRPr>
          </a:p>
          <a:p>
            <a:pPr algn="l">
              <a:lnSpc>
                <a:spcPct val="110000"/>
              </a:lnSpc>
            </a:pPr>
            <a:r>
              <a:rPr kumimoji="1" lang="zh-CN" altLang="en-US">
                <a:solidFill>
                  <a:schemeClr val="tx1"/>
                </a:solidFill>
              </a:rPr>
              <a:t>①</a:t>
            </a:r>
            <a:r>
              <a:rPr kumimoji="1" lang="en-US" altLang="zh-CN">
                <a:solidFill>
                  <a:schemeClr val="tx1"/>
                </a:solidFill>
              </a:rPr>
              <a:t>18</a:t>
            </a:r>
            <a:r>
              <a:rPr kumimoji="1" lang="zh-CN" altLang="en-US">
                <a:solidFill>
                  <a:schemeClr val="tx1"/>
                </a:solidFill>
              </a:rPr>
              <a:t>岁以上智力、精神健康状况正常的自然人</a:t>
            </a:r>
            <a:endParaRPr kumimoji="1" lang="zh-CN" altLang="en-US">
              <a:solidFill>
                <a:schemeClr val="tx1"/>
              </a:solidFill>
            </a:endParaRPr>
          </a:p>
          <a:p>
            <a:pPr algn="l">
              <a:lnSpc>
                <a:spcPct val="110000"/>
              </a:lnSpc>
            </a:pPr>
            <a:r>
              <a:rPr kumimoji="1" lang="zh-CN" altLang="en-US">
                <a:solidFill>
                  <a:schemeClr val="tx1"/>
                </a:solidFill>
              </a:rPr>
              <a:t>②</a:t>
            </a:r>
            <a:r>
              <a:rPr kumimoji="1" lang="en-US" altLang="zh-CN">
                <a:solidFill>
                  <a:schemeClr val="tx1"/>
                </a:solidFill>
              </a:rPr>
              <a:t>16</a:t>
            </a:r>
            <a:r>
              <a:rPr kumimoji="1" lang="zh-CN" altLang="en-US">
                <a:solidFill>
                  <a:schemeClr val="tx1"/>
                </a:solidFill>
              </a:rPr>
              <a:t>岁以上不满</a:t>
            </a:r>
            <a:r>
              <a:rPr kumimoji="1" lang="en-US" altLang="zh-CN">
                <a:solidFill>
                  <a:schemeClr val="tx1"/>
                </a:solidFill>
              </a:rPr>
              <a:t>18</a:t>
            </a:r>
            <a:r>
              <a:rPr kumimoji="1" lang="zh-CN" altLang="en-US">
                <a:solidFill>
                  <a:schemeClr val="tx1"/>
                </a:solidFill>
              </a:rPr>
              <a:t>岁，但以自己的劳动收入为主要生活来源的人</a:t>
            </a:r>
            <a:endParaRPr kumimoji="1" lang="zh-CN" altLang="en-US">
              <a:solidFill>
                <a:schemeClr val="bg1"/>
              </a:solidFill>
            </a:endParaRPr>
          </a:p>
          <a:p>
            <a:pPr algn="l">
              <a:lnSpc>
                <a:spcPct val="110000"/>
              </a:lnSpc>
            </a:pPr>
            <a:r>
              <a:rPr kumimoji="1" lang="zh-CN" altLang="en-US">
                <a:solidFill>
                  <a:schemeClr val="bg1"/>
                </a:solidFill>
              </a:rPr>
              <a:t>限制民事行为能力人</a:t>
            </a:r>
            <a:endParaRPr kumimoji="1" lang="zh-CN" altLang="en-US">
              <a:solidFill>
                <a:schemeClr val="bg1"/>
              </a:solidFill>
            </a:endParaRPr>
          </a:p>
          <a:p>
            <a:pPr algn="l">
              <a:lnSpc>
                <a:spcPct val="110000"/>
              </a:lnSpc>
              <a:buClrTx/>
              <a:buSzTx/>
              <a:buNone/>
            </a:pPr>
            <a:r>
              <a:rPr kumimoji="1" lang="zh-CN" altLang="en-US">
                <a:sym typeface="+mn-ea"/>
              </a:rPr>
              <a:t>①</a:t>
            </a:r>
            <a:r>
              <a:rPr kumimoji="1" lang="zh-CN" altLang="en-US"/>
              <a:t>8周岁以上不满18周岁的未成年人</a:t>
            </a:r>
            <a:endParaRPr kumimoji="1" lang="zh-CN" altLang="en-US"/>
          </a:p>
          <a:p>
            <a:pPr algn="l">
              <a:lnSpc>
                <a:spcPct val="110000"/>
              </a:lnSpc>
              <a:buClrTx/>
              <a:buSzTx/>
              <a:buNone/>
            </a:pPr>
            <a:r>
              <a:rPr kumimoji="1" lang="zh-CN" altLang="en-US">
                <a:sym typeface="+mn-ea"/>
              </a:rPr>
              <a:t>②</a:t>
            </a:r>
            <a:r>
              <a:rPr kumimoji="1" lang="zh-CN" altLang="en-US"/>
              <a:t>不能完全辨认自己行为的成年人（一般为存在智力障碍、精神疾病的人）</a:t>
            </a:r>
            <a:endParaRPr kumimoji="1" lang="zh-CN" altLang="en-US">
              <a:solidFill>
                <a:schemeClr val="bg1"/>
              </a:solidFill>
            </a:endParaRPr>
          </a:p>
          <a:p>
            <a:pPr algn="l">
              <a:lnSpc>
                <a:spcPct val="110000"/>
              </a:lnSpc>
            </a:pPr>
            <a:r>
              <a:rPr kumimoji="1" lang="zh-CN" altLang="en-US">
                <a:solidFill>
                  <a:schemeClr val="bg1"/>
                </a:solidFill>
              </a:rPr>
              <a:t>无民事行为能力人</a:t>
            </a:r>
            <a:endParaRPr kumimoji="1" lang="zh-CN" altLang="en-US">
              <a:solidFill>
                <a:schemeClr val="bg1"/>
              </a:solidFill>
            </a:endParaRPr>
          </a:p>
          <a:p>
            <a:pPr algn="l">
              <a:lnSpc>
                <a:spcPct val="110000"/>
              </a:lnSpc>
              <a:buClrTx/>
              <a:buSzTx/>
              <a:buNone/>
            </a:pPr>
            <a:r>
              <a:rPr kumimoji="1" lang="zh-CN" altLang="en-US">
                <a:sym typeface="+mn-ea"/>
              </a:rPr>
              <a:t>①</a:t>
            </a:r>
            <a:r>
              <a:rPr kumimoji="1" lang="zh-CN" altLang="en-US"/>
              <a:t>不满8周岁的未成年人</a:t>
            </a:r>
            <a:endParaRPr kumimoji="1" lang="zh-CN" altLang="en-US"/>
          </a:p>
          <a:p>
            <a:pPr algn="l">
              <a:lnSpc>
                <a:spcPct val="110000"/>
              </a:lnSpc>
              <a:buClrTx/>
              <a:buSzTx/>
              <a:buNone/>
            </a:pPr>
            <a:r>
              <a:rPr kumimoji="1" lang="zh-CN" altLang="en-US">
                <a:sym typeface="+mn-ea"/>
              </a:rPr>
              <a:t>②</a:t>
            </a:r>
            <a:r>
              <a:rPr kumimoji="1" lang="zh-CN" altLang="en-US"/>
              <a:t>完全不能辨认自己行为的成年人及不能辨认自己行为的8周岁以上的未成年人</a:t>
            </a:r>
            <a:endParaRPr kumimoji="1" lang="zh-CN" altLang="en-US">
              <a:solidFill>
                <a:schemeClr val="bg1"/>
              </a:solidFill>
            </a:endParaRPr>
          </a:p>
        </p:txBody>
      </p:sp>
      <p:sp>
        <p:nvSpPr>
          <p:cNvPr id="10" name="标题 1"/>
          <p:cNvSpPr txBox="1"/>
          <p:nvPr/>
        </p:nvSpPr>
        <p:spPr>
          <a:xfrm>
            <a:off x="1169510" y="1531239"/>
            <a:ext cx="432000" cy="432000"/>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2700" cap="sq">
            <a:noFill/>
            <a:miter/>
          </a:ln>
        </p:spPr>
        <p:txBody>
          <a:bodyPr vert="horz" wrap="square" lIns="45719" tIns="45720" rIns="45719" bIns="45720" rtlCol="0" anchor="ctr"/>
          <a:lstStyle/>
          <a:p>
            <a:pPr algn="l">
              <a:lnSpc>
                <a:spcPct val="110000"/>
              </a:lnSpc>
            </a:pPr>
            <a:endParaRPr kumimoji="1" lang="zh-CN" altLang="en-US"/>
          </a:p>
        </p:txBody>
      </p:sp>
      <p:sp>
        <p:nvSpPr>
          <p:cNvPr id="11" name="标题 1"/>
          <p:cNvSpPr txBox="1"/>
          <p:nvPr/>
        </p:nvSpPr>
        <p:spPr>
          <a:xfrm>
            <a:off x="906753" y="118142"/>
            <a:ext cx="10377569" cy="536419"/>
          </a:xfrm>
          <a:prstGeom prst="rect">
            <a:avLst/>
          </a:prstGeom>
          <a:noFill/>
          <a:ln>
            <a:noFill/>
          </a:ln>
        </p:spPr>
        <p:txBody>
          <a:bodyPr vert="horz" wrap="square" lIns="0" tIns="0" rIns="0" bIns="0" rtlCol="0" anchor="t"/>
          <a:lstStyle/>
          <a:p>
            <a:pPr algn="l">
              <a:lnSpc>
                <a:spcPct val="130000"/>
              </a:lnSpc>
            </a:pPr>
            <a:r>
              <a:rPr kumimoji="1" lang="en-US" altLang="zh-CN"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sym typeface="+mn-ea"/>
              </a:rPr>
              <a:t>民事法律相关概念及规定</a:t>
            </a:r>
            <a:endParaRPr kumimoji="1" lang="zh-CN" altLang="en-US"/>
          </a:p>
        </p:txBody>
      </p:sp>
      <p:sp>
        <p:nvSpPr>
          <p:cNvPr id="12" name="标题 1"/>
          <p:cNvSpPr txBox="1"/>
          <p:nvPr/>
        </p:nvSpPr>
        <p:spPr>
          <a:xfrm rot="10800000" flipH="1">
            <a:off x="192505" y="0"/>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sp>
        <p:nvSpPr>
          <p:cNvPr id="13" name="标题 1"/>
          <p:cNvSpPr txBox="1"/>
          <p:nvPr/>
        </p:nvSpPr>
        <p:spPr>
          <a:xfrm rot="10800000" flipH="1" flipV="1">
            <a:off x="192505" y="360946"/>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cxnSp>
        <p:nvCxnSpPr>
          <p:cNvPr id="14" name="线条 1"/>
          <p:cNvCxnSpPr/>
          <p:nvPr/>
        </p:nvCxnSpPr>
        <p:spPr>
          <a:xfrm>
            <a:off x="0" y="685799"/>
            <a:ext cx="4981074" cy="0"/>
          </a:xfrm>
          <a:prstGeom prst="line">
            <a:avLst/>
          </a:prstGeom>
          <a:noFill/>
          <a:ln w="6350" cap="flat">
            <a:solidFill>
              <a:schemeClr val="accent1"/>
            </a:solidFill>
            <a:prstDash val="solid"/>
            <a:miter/>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404495" y="1657350"/>
            <a:ext cx="2990215" cy="3939540"/>
          </a:xfrm>
          <a:prstGeom prst="rect">
            <a:avLst/>
          </a:prstGeom>
          <a:solidFill>
            <a:schemeClr val="bg1"/>
          </a:solidFill>
          <a:ln w="12700" cap="flat">
            <a:gradFill>
              <a:gsLst>
                <a:gs pos="0">
                  <a:schemeClr val="accent1">
                    <a:alpha val="100000"/>
                  </a:schemeClr>
                </a:gs>
                <a:gs pos="29000">
                  <a:schemeClr val="accent3">
                    <a:alpha val="0"/>
                  </a:schemeClr>
                </a:gs>
                <a:gs pos="54560">
                  <a:schemeClr val="accent1">
                    <a:lumMod val="40000"/>
                    <a:lumOff val="60000"/>
                    <a:alpha val="0"/>
                  </a:schemeClr>
                </a:gs>
                <a:gs pos="79734">
                  <a:schemeClr val="accent3">
                    <a:alpha val="0"/>
                  </a:schemeClr>
                </a:gs>
                <a:gs pos="100000">
                  <a:schemeClr val="accent1">
                    <a:alpha val="100000"/>
                  </a:schemeClr>
                </a:gs>
              </a:gsLst>
              <a:lin ang="5400000" scaled="0"/>
            </a:gradFill>
            <a:miter/>
          </a:ln>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3475107" y="1657591"/>
            <a:ext cx="2478507" cy="3939261"/>
          </a:xfrm>
          <a:prstGeom prst="rect">
            <a:avLst/>
          </a:prstGeom>
          <a:solidFill>
            <a:schemeClr val="bg1"/>
          </a:solidFill>
          <a:ln w="12700" cap="flat">
            <a:gradFill>
              <a:gsLst>
                <a:gs pos="0">
                  <a:schemeClr val="accent1">
                    <a:alpha val="100000"/>
                  </a:schemeClr>
                </a:gs>
                <a:gs pos="29000">
                  <a:schemeClr val="accent3">
                    <a:alpha val="0"/>
                  </a:schemeClr>
                </a:gs>
                <a:gs pos="54560">
                  <a:schemeClr val="accent1">
                    <a:lumMod val="40000"/>
                    <a:lumOff val="60000"/>
                    <a:alpha val="0"/>
                  </a:schemeClr>
                </a:gs>
                <a:gs pos="79734">
                  <a:schemeClr val="accent3">
                    <a:alpha val="0"/>
                  </a:schemeClr>
                </a:gs>
                <a:gs pos="100000">
                  <a:schemeClr val="accent1">
                    <a:alpha val="100000"/>
                  </a:schemeClr>
                </a:gs>
              </a:gsLst>
              <a:lin ang="5400000" scaled="0"/>
            </a:gradFill>
            <a:miter/>
          </a:ln>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6254750" y="1657350"/>
            <a:ext cx="3185795" cy="3939540"/>
          </a:xfrm>
          <a:prstGeom prst="rect">
            <a:avLst/>
          </a:prstGeom>
          <a:solidFill>
            <a:schemeClr val="bg1"/>
          </a:solidFill>
          <a:ln w="12700" cap="flat">
            <a:gradFill>
              <a:gsLst>
                <a:gs pos="0">
                  <a:schemeClr val="accent1">
                    <a:alpha val="100000"/>
                  </a:schemeClr>
                </a:gs>
                <a:gs pos="29000">
                  <a:schemeClr val="accent3">
                    <a:alpha val="0"/>
                  </a:schemeClr>
                </a:gs>
                <a:gs pos="54560">
                  <a:schemeClr val="accent1">
                    <a:lumMod val="40000"/>
                    <a:lumOff val="60000"/>
                    <a:alpha val="0"/>
                  </a:schemeClr>
                </a:gs>
                <a:gs pos="79734">
                  <a:schemeClr val="accent3">
                    <a:alpha val="0"/>
                  </a:schemeClr>
                </a:gs>
                <a:gs pos="100000">
                  <a:schemeClr val="accent1">
                    <a:alpha val="100000"/>
                  </a:schemeClr>
                </a:gs>
              </a:gsLst>
              <a:lin ang="5400000" scaled="0"/>
            </a:gradFill>
            <a:miter/>
          </a:ln>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434975" y="3204210"/>
            <a:ext cx="2640965" cy="1852930"/>
          </a:xfrm>
          <a:prstGeom prst="rect">
            <a:avLst/>
          </a:prstGeom>
          <a:noFill/>
          <a:ln cap="sq">
            <a:noFill/>
          </a:ln>
        </p:spPr>
        <p:txBody>
          <a:bodyPr vert="horz" wrap="square" lIns="91440" tIns="45720" rIns="91440" bIns="45720" rtlCol="0" anchor="t"/>
          <a:lstStyle/>
          <a:p>
            <a:pPr algn="l">
              <a:lnSpc>
                <a:spcPct val="150000"/>
              </a:lnSpc>
            </a:pPr>
            <a:r>
              <a:rPr kumimoji="1" lang="en-US" altLang="zh-CN" sz="1600"/>
              <a:t>1.</a:t>
            </a:r>
            <a:r>
              <a:rPr kumimoji="1" lang="zh-CN" altLang="en-US" sz="1600"/>
              <a:t>无民事行为能力人实施</a:t>
            </a:r>
            <a:endParaRPr kumimoji="1" lang="zh-CN" altLang="en-US" sz="1600"/>
          </a:p>
          <a:p>
            <a:pPr algn="l">
              <a:lnSpc>
                <a:spcPct val="150000"/>
              </a:lnSpc>
            </a:pPr>
            <a:r>
              <a:rPr kumimoji="1" lang="en-US" altLang="zh-CN" sz="1600"/>
              <a:t>2.</a:t>
            </a:r>
            <a:r>
              <a:rPr kumimoji="1" lang="zh-CN" altLang="en-US" sz="1600"/>
              <a:t>以虚假的意思表示实施</a:t>
            </a:r>
            <a:endParaRPr kumimoji="1" lang="zh-CN" altLang="en-US" sz="1600"/>
          </a:p>
          <a:p>
            <a:pPr algn="l">
              <a:lnSpc>
                <a:spcPct val="150000"/>
              </a:lnSpc>
            </a:pPr>
            <a:r>
              <a:rPr kumimoji="1" lang="en-US" altLang="zh-CN" sz="1600"/>
              <a:t>3.</a:t>
            </a:r>
            <a:r>
              <a:rPr kumimoji="1" lang="zh-CN" altLang="en-US" sz="1600"/>
              <a:t>恶意串通、损害他人合法权益</a:t>
            </a:r>
            <a:endParaRPr kumimoji="1" lang="zh-CN" altLang="en-US" sz="1600"/>
          </a:p>
          <a:p>
            <a:pPr algn="l">
              <a:lnSpc>
                <a:spcPct val="150000"/>
              </a:lnSpc>
            </a:pPr>
            <a:r>
              <a:rPr kumimoji="1" lang="en-US" altLang="zh-CN" sz="1600"/>
              <a:t>4.</a:t>
            </a:r>
            <a:r>
              <a:rPr kumimoji="1" lang="zh-CN" altLang="en-US" sz="1600"/>
              <a:t>违反法律、行政法规的强制性规定</a:t>
            </a:r>
            <a:endParaRPr kumimoji="1" lang="zh-CN" altLang="en-US" sz="1600"/>
          </a:p>
          <a:p>
            <a:pPr algn="l">
              <a:lnSpc>
                <a:spcPct val="150000"/>
              </a:lnSpc>
            </a:pPr>
            <a:endParaRPr kumimoji="1" lang="zh-CN" altLang="en-US" sz="1600"/>
          </a:p>
        </p:txBody>
      </p:sp>
      <p:sp>
        <p:nvSpPr>
          <p:cNvPr id="8" name="标题 1"/>
          <p:cNvSpPr txBox="1"/>
          <p:nvPr/>
        </p:nvSpPr>
        <p:spPr>
          <a:xfrm>
            <a:off x="477520" y="1826895"/>
            <a:ext cx="2570480" cy="1210945"/>
          </a:xfrm>
          <a:prstGeom prst="roundRect">
            <a:avLst>
              <a:gd name="adj" fmla="val 0"/>
            </a:avLst>
          </a:prstGeom>
          <a:gradFill>
            <a:gsLst>
              <a:gs pos="18000">
                <a:schemeClr val="accent1">
                  <a:lumMod val="40000"/>
                  <a:lumOff val="60000"/>
                  <a:alpha val="100000"/>
                </a:schemeClr>
              </a:gs>
              <a:gs pos="93000">
                <a:schemeClr val="accent1">
                  <a:alpha val="100000"/>
                </a:schemeClr>
              </a:gs>
            </a:gsLst>
            <a:lin ang="2700000" scaled="0"/>
          </a:gradFill>
          <a:ln cap="flat">
            <a:noFill/>
            <a:prstDash val="solid"/>
            <a:miter/>
          </a:ln>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3543935" y="3204210"/>
            <a:ext cx="2282190" cy="2099310"/>
          </a:xfrm>
          <a:prstGeom prst="rect">
            <a:avLst/>
          </a:prstGeom>
          <a:noFill/>
          <a:ln cap="sq">
            <a:noFill/>
          </a:ln>
        </p:spPr>
        <p:txBody>
          <a:bodyPr vert="horz" wrap="square" lIns="91440" tIns="45720" rIns="91440" bIns="45720" rtlCol="0" anchor="t"/>
          <a:lstStyle/>
          <a:p>
            <a:pPr algn="l">
              <a:lnSpc>
                <a:spcPct val="150000"/>
              </a:lnSpc>
            </a:pPr>
            <a:r>
              <a:rPr kumimoji="1" lang="en-US" altLang="zh-CN" sz="1600"/>
              <a:t>1.</a:t>
            </a:r>
            <a:r>
              <a:rPr kumimoji="1" lang="zh-CN" altLang="en-US" sz="1600"/>
              <a:t>行为人对行为内容有重大误解的</a:t>
            </a:r>
            <a:endParaRPr kumimoji="1" lang="zh-CN" altLang="en-US" sz="1600"/>
          </a:p>
          <a:p>
            <a:pPr algn="l">
              <a:lnSpc>
                <a:spcPct val="150000"/>
              </a:lnSpc>
            </a:pPr>
            <a:r>
              <a:rPr kumimoji="1" lang="en-US" altLang="zh-CN" sz="1600"/>
              <a:t>2.</a:t>
            </a:r>
            <a:r>
              <a:rPr kumimoji="1" lang="zh-CN" altLang="en-US" sz="1600"/>
              <a:t>受欺诈的</a:t>
            </a:r>
            <a:endParaRPr kumimoji="1" lang="zh-CN" altLang="en-US" sz="1600"/>
          </a:p>
          <a:p>
            <a:pPr algn="l">
              <a:lnSpc>
                <a:spcPct val="150000"/>
              </a:lnSpc>
            </a:pPr>
            <a:r>
              <a:rPr kumimoji="1" lang="en-US" altLang="zh-CN" sz="1600"/>
              <a:t>3.</a:t>
            </a:r>
            <a:r>
              <a:rPr kumimoji="1" lang="zh-CN" altLang="en-US" sz="1600"/>
              <a:t>受胁迫的</a:t>
            </a:r>
            <a:endParaRPr kumimoji="1" lang="zh-CN" altLang="en-US" sz="1600"/>
          </a:p>
          <a:p>
            <a:pPr algn="l">
              <a:lnSpc>
                <a:spcPct val="150000"/>
              </a:lnSpc>
            </a:pPr>
            <a:r>
              <a:rPr kumimoji="1" lang="en-US" altLang="zh-CN" sz="1600"/>
              <a:t>4.</a:t>
            </a:r>
            <a:r>
              <a:rPr kumimoji="1" lang="zh-CN" altLang="en-US" sz="1600"/>
              <a:t>乘人之危致使显失公平的</a:t>
            </a:r>
            <a:endParaRPr kumimoji="1" lang="zh-CN" altLang="en-US" sz="1600"/>
          </a:p>
          <a:p>
            <a:pPr algn="l">
              <a:lnSpc>
                <a:spcPct val="150000"/>
              </a:lnSpc>
            </a:pPr>
            <a:endParaRPr kumimoji="1" lang="zh-CN" altLang="en-US" sz="1600"/>
          </a:p>
        </p:txBody>
      </p:sp>
      <p:sp>
        <p:nvSpPr>
          <p:cNvPr id="10" name="标题 1"/>
          <p:cNvSpPr txBox="1"/>
          <p:nvPr/>
        </p:nvSpPr>
        <p:spPr>
          <a:xfrm>
            <a:off x="3616261" y="1827142"/>
            <a:ext cx="2211410" cy="1211183"/>
          </a:xfrm>
          <a:prstGeom prst="roundRect">
            <a:avLst>
              <a:gd name="adj" fmla="val 0"/>
            </a:avLst>
          </a:prstGeom>
          <a:gradFill>
            <a:gsLst>
              <a:gs pos="18000">
                <a:schemeClr val="accent1">
                  <a:lumMod val="40000"/>
                  <a:lumOff val="60000"/>
                  <a:alpha val="100000"/>
                </a:schemeClr>
              </a:gs>
              <a:gs pos="93000">
                <a:schemeClr val="accent1">
                  <a:alpha val="100000"/>
                </a:schemeClr>
              </a:gs>
            </a:gsLst>
            <a:lin ang="2700000" scaled="0"/>
          </a:gradFill>
          <a:ln cap="flat">
            <a:noFill/>
            <a:prstDash val="solid"/>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353175" y="3238500"/>
            <a:ext cx="2950210" cy="2065020"/>
          </a:xfrm>
          <a:prstGeom prst="rect">
            <a:avLst/>
          </a:prstGeom>
          <a:noFill/>
          <a:ln cap="sq">
            <a:noFill/>
          </a:ln>
        </p:spPr>
        <p:txBody>
          <a:bodyPr vert="horz" wrap="square" lIns="91440" tIns="45720" rIns="91440" bIns="45720" rtlCol="0" anchor="t"/>
          <a:lstStyle/>
          <a:p>
            <a:pPr algn="l">
              <a:lnSpc>
                <a:spcPct val="150000"/>
              </a:lnSpc>
            </a:pPr>
            <a:r>
              <a:rPr kumimoji="1" lang="en-US" altLang="zh-CN" sz="1600"/>
              <a:t>1.</a:t>
            </a:r>
            <a:r>
              <a:rPr kumimoji="1" lang="zh-CN" altLang="en-US" sz="1600"/>
              <a:t>限制民事行为能力人实施的不能独立实施的民事法律行为</a:t>
            </a:r>
            <a:endParaRPr kumimoji="1" lang="zh-CN" altLang="en-US" sz="1600"/>
          </a:p>
          <a:p>
            <a:pPr algn="l">
              <a:lnSpc>
                <a:spcPct val="150000"/>
              </a:lnSpc>
            </a:pPr>
            <a:r>
              <a:rPr kumimoji="1" lang="en-US" altLang="zh-CN" sz="1600"/>
              <a:t>2.</a:t>
            </a:r>
            <a:r>
              <a:rPr kumimoji="1" lang="zh-CN" altLang="en-US" sz="1600"/>
              <a:t>无权代理行为</a:t>
            </a:r>
            <a:endParaRPr kumimoji="1" lang="zh-CN" altLang="en-US" sz="1600"/>
          </a:p>
          <a:p>
            <a:pPr algn="l">
              <a:lnSpc>
                <a:spcPct val="150000"/>
              </a:lnSpc>
            </a:pPr>
            <a:endParaRPr kumimoji="1" lang="zh-CN" altLang="en-US" sz="1600"/>
          </a:p>
        </p:txBody>
      </p:sp>
      <p:sp>
        <p:nvSpPr>
          <p:cNvPr id="12" name="标题 1"/>
          <p:cNvSpPr txBox="1"/>
          <p:nvPr/>
        </p:nvSpPr>
        <p:spPr>
          <a:xfrm>
            <a:off x="6396355" y="1826895"/>
            <a:ext cx="2898775" cy="1210945"/>
          </a:xfrm>
          <a:prstGeom prst="roundRect">
            <a:avLst>
              <a:gd name="adj" fmla="val 0"/>
            </a:avLst>
          </a:prstGeom>
          <a:gradFill>
            <a:gsLst>
              <a:gs pos="18000">
                <a:schemeClr val="accent1">
                  <a:lumMod val="40000"/>
                  <a:lumOff val="60000"/>
                  <a:alpha val="100000"/>
                </a:schemeClr>
              </a:gs>
              <a:gs pos="93000">
                <a:schemeClr val="accent1">
                  <a:alpha val="100000"/>
                </a:schemeClr>
              </a:gs>
            </a:gsLst>
            <a:lin ang="2700000" scaled="0"/>
          </a:gradFill>
          <a:ln cap="flat">
            <a:noFill/>
            <a:prstDash val="solid"/>
            <a:miter/>
          </a:ln>
          <a:effectLst/>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657225" y="2075815"/>
            <a:ext cx="2195195" cy="730885"/>
          </a:xfrm>
          <a:prstGeom prst="rect">
            <a:avLst/>
          </a:prstGeom>
          <a:noFill/>
          <a:ln cap="sq">
            <a:noFill/>
          </a:ln>
        </p:spPr>
        <p:txBody>
          <a:bodyPr vert="horz" wrap="square" lIns="0" tIns="0" rIns="0" bIns="0" rtlCol="0" anchor="ctr"/>
          <a:lstStyle/>
          <a:p>
            <a:pPr algn="ctr">
              <a:lnSpc>
                <a:spcPct val="130000"/>
              </a:lnSpc>
            </a:pPr>
            <a:r>
              <a:rPr kumimoji="1" lang="zh-CN" altLang="en-US"/>
              <a:t>无效民事法律行为</a:t>
            </a:r>
            <a:endParaRPr kumimoji="1" lang="zh-CN" altLang="en-US"/>
          </a:p>
        </p:txBody>
      </p:sp>
      <p:sp>
        <p:nvSpPr>
          <p:cNvPr id="16" name="标题 1"/>
          <p:cNvSpPr txBox="1"/>
          <p:nvPr/>
        </p:nvSpPr>
        <p:spPr>
          <a:xfrm>
            <a:off x="3631565" y="2075815"/>
            <a:ext cx="2219960" cy="730885"/>
          </a:xfrm>
          <a:prstGeom prst="rect">
            <a:avLst/>
          </a:prstGeom>
          <a:noFill/>
          <a:ln cap="sq">
            <a:noFill/>
          </a:ln>
        </p:spPr>
        <p:txBody>
          <a:bodyPr vert="horz" wrap="square" lIns="0" tIns="0" rIns="0" bIns="0" rtlCol="0" anchor="ctr"/>
          <a:lstStyle/>
          <a:p>
            <a:pPr algn="ctr">
              <a:lnSpc>
                <a:spcPct val="130000"/>
              </a:lnSpc>
            </a:pPr>
            <a:r>
              <a:rPr kumimoji="1" lang="zh-CN" altLang="en-US"/>
              <a:t>可撤销民事法律行为</a:t>
            </a:r>
            <a:endParaRPr kumimoji="1" lang="zh-CN" altLang="en-US"/>
          </a:p>
        </p:txBody>
      </p:sp>
      <p:sp>
        <p:nvSpPr>
          <p:cNvPr id="17" name="标题 1"/>
          <p:cNvSpPr txBox="1"/>
          <p:nvPr/>
        </p:nvSpPr>
        <p:spPr>
          <a:xfrm>
            <a:off x="6435725" y="2075815"/>
            <a:ext cx="2760345" cy="730885"/>
          </a:xfrm>
          <a:prstGeom prst="rect">
            <a:avLst/>
          </a:prstGeom>
          <a:noFill/>
          <a:ln cap="sq">
            <a:noFill/>
          </a:ln>
        </p:spPr>
        <p:txBody>
          <a:bodyPr vert="horz" wrap="square" lIns="0" tIns="0" rIns="0" bIns="0" rtlCol="0" anchor="ctr"/>
          <a:lstStyle/>
          <a:p>
            <a:pPr algn="ctr">
              <a:lnSpc>
                <a:spcPct val="130000"/>
              </a:lnSpc>
            </a:pPr>
            <a:r>
              <a:rPr kumimoji="1" lang="zh-CN" altLang="en-US" sz="1800"/>
              <a:t>效力待定民事法律行为</a:t>
            </a:r>
            <a:endParaRPr kumimoji="1" lang="zh-CN" altLang="en-US" sz="1800"/>
          </a:p>
        </p:txBody>
      </p:sp>
      <p:sp>
        <p:nvSpPr>
          <p:cNvPr id="18" name="标题 1"/>
          <p:cNvSpPr txBox="1"/>
          <p:nvPr/>
        </p:nvSpPr>
        <p:spPr>
          <a:xfrm>
            <a:off x="9345504" y="2075514"/>
            <a:ext cx="1846659" cy="731186"/>
          </a:xfrm>
          <a:prstGeom prst="rect">
            <a:avLst/>
          </a:prstGeom>
          <a:noFill/>
          <a:ln cap="sq">
            <a:noFill/>
          </a:ln>
        </p:spPr>
        <p:txBody>
          <a:bodyPr vert="horz" wrap="square" lIns="0" tIns="0" rIns="0" bIns="0" rtlCol="0" anchor="ctr"/>
          <a:lstStyle/>
          <a:p>
            <a:pPr algn="ctr">
              <a:lnSpc>
                <a:spcPct val="13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仲裁的优点</a:t>
            </a:r>
            <a:endParaRPr kumimoji="1" lang="zh-CN" altLang="en-US"/>
          </a:p>
        </p:txBody>
      </p:sp>
      <p:cxnSp>
        <p:nvCxnSpPr>
          <p:cNvPr id="19" name="线条 1"/>
          <p:cNvCxnSpPr/>
          <p:nvPr/>
        </p:nvCxnSpPr>
        <p:spPr>
          <a:xfrm flipV="1">
            <a:off x="502699" y="5461485"/>
            <a:ext cx="1327785" cy="1651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cxnSp>
        <p:nvCxnSpPr>
          <p:cNvPr id="20" name="线条 1"/>
          <p:cNvCxnSpPr/>
          <p:nvPr/>
        </p:nvCxnSpPr>
        <p:spPr>
          <a:xfrm flipV="1">
            <a:off x="2038416" y="5458945"/>
            <a:ext cx="1197610" cy="254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sp>
        <p:nvSpPr>
          <p:cNvPr id="21" name="标题 1"/>
          <p:cNvSpPr txBox="1"/>
          <p:nvPr/>
        </p:nvSpPr>
        <p:spPr>
          <a:xfrm>
            <a:off x="1865116" y="5392024"/>
            <a:ext cx="138922" cy="138922"/>
          </a:xfrm>
          <a:prstGeom prst="ellipse">
            <a:avLst/>
          </a:prstGeom>
          <a:gradFill>
            <a:gsLst>
              <a:gs pos="18000">
                <a:schemeClr val="accent1">
                  <a:lumMod val="40000"/>
                  <a:lumOff val="60000"/>
                  <a:alpha val="100000"/>
                </a:schemeClr>
              </a:gs>
              <a:gs pos="93000">
                <a:schemeClr val="accent1">
                  <a:alpha val="100000"/>
                </a:schemeClr>
              </a:gs>
            </a:gsLst>
            <a:lin ang="2700000" scaled="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cxnSp>
        <p:nvCxnSpPr>
          <p:cNvPr id="22" name="线条 1"/>
          <p:cNvCxnSpPr/>
          <p:nvPr/>
        </p:nvCxnSpPr>
        <p:spPr>
          <a:xfrm>
            <a:off x="3602521"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cxnSp>
        <p:nvCxnSpPr>
          <p:cNvPr id="23" name="线条 1"/>
          <p:cNvCxnSpPr/>
          <p:nvPr/>
        </p:nvCxnSpPr>
        <p:spPr>
          <a:xfrm>
            <a:off x="4818198" y="5461485"/>
            <a:ext cx="1008000"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sp>
        <p:nvSpPr>
          <p:cNvPr id="24" name="标题 1"/>
          <p:cNvSpPr txBox="1"/>
          <p:nvPr/>
        </p:nvSpPr>
        <p:spPr>
          <a:xfrm>
            <a:off x="4644898" y="5392024"/>
            <a:ext cx="138922" cy="138922"/>
          </a:xfrm>
          <a:prstGeom prst="ellipse">
            <a:avLst/>
          </a:prstGeom>
          <a:gradFill>
            <a:gsLst>
              <a:gs pos="18000">
                <a:schemeClr val="accent1">
                  <a:lumMod val="40000"/>
                  <a:lumOff val="60000"/>
                  <a:alpha val="100000"/>
                </a:schemeClr>
              </a:gs>
              <a:gs pos="93000">
                <a:schemeClr val="accent1">
                  <a:alpha val="100000"/>
                </a:schemeClr>
              </a:gs>
            </a:gsLst>
            <a:lin ang="2700000" scaled="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cxnSp>
        <p:nvCxnSpPr>
          <p:cNvPr id="25" name="线条 1"/>
          <p:cNvCxnSpPr>
            <a:endCxn id="27" idx="2"/>
          </p:cNvCxnSpPr>
          <p:nvPr/>
        </p:nvCxnSpPr>
        <p:spPr>
          <a:xfrm>
            <a:off x="6382304" y="5461485"/>
            <a:ext cx="1303655" cy="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cxnSp>
        <p:nvCxnSpPr>
          <p:cNvPr id="26" name="线条 1"/>
          <p:cNvCxnSpPr/>
          <p:nvPr/>
        </p:nvCxnSpPr>
        <p:spPr>
          <a:xfrm>
            <a:off x="7597981" y="5461485"/>
            <a:ext cx="1724660" cy="16510"/>
          </a:xfrm>
          <a:prstGeom prst="line">
            <a:avLst/>
          </a:prstGeom>
          <a:noFill/>
          <a:ln w="12700" cap="sq">
            <a:gradFill>
              <a:gsLst>
                <a:gs pos="0">
                  <a:schemeClr val="accent1">
                    <a:lumMod val="60000"/>
                    <a:lumOff val="40000"/>
                    <a:alpha val="100000"/>
                  </a:schemeClr>
                </a:gs>
                <a:gs pos="100000">
                  <a:schemeClr val="accent1"/>
                </a:gs>
              </a:gsLst>
              <a:lin ang="5400000" scaled="0"/>
            </a:gradFill>
            <a:miter/>
          </a:ln>
        </p:spPr>
      </p:cxnSp>
      <p:sp>
        <p:nvSpPr>
          <p:cNvPr id="27" name="标题 1"/>
          <p:cNvSpPr txBox="1"/>
          <p:nvPr/>
        </p:nvSpPr>
        <p:spPr>
          <a:xfrm>
            <a:off x="7686301" y="5392024"/>
            <a:ext cx="138922" cy="138922"/>
          </a:xfrm>
          <a:prstGeom prst="ellipse">
            <a:avLst/>
          </a:prstGeom>
          <a:gradFill>
            <a:gsLst>
              <a:gs pos="18000">
                <a:schemeClr val="accent1">
                  <a:lumMod val="40000"/>
                  <a:lumOff val="60000"/>
                  <a:alpha val="100000"/>
                </a:schemeClr>
              </a:gs>
              <a:gs pos="93000">
                <a:schemeClr val="accent1">
                  <a:alpha val="100000"/>
                </a:schemeClr>
              </a:gs>
            </a:gsLst>
            <a:lin ang="2700000" scaled="0"/>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906753" y="118142"/>
            <a:ext cx="10377569" cy="536419"/>
          </a:xfrm>
          <a:prstGeom prst="rect">
            <a:avLst/>
          </a:prstGeom>
          <a:noFill/>
          <a:ln>
            <a:noFill/>
          </a:ln>
        </p:spPr>
        <p:txBody>
          <a:bodyPr vert="horz" wrap="square" lIns="0" tIns="0" rIns="0" bIns="0" rtlCol="0" anchor="t"/>
          <a:lstStyle/>
          <a:p>
            <a:pPr algn="l">
              <a:lnSpc>
                <a:spcPct val="130000"/>
              </a:lnSpc>
            </a:pPr>
            <a:r>
              <a:rPr kumimoji="1" lang="en-US" altLang="zh-CN"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sym typeface="+mn-ea"/>
              </a:rPr>
              <a:t>民事法律相关概念及规定</a:t>
            </a:r>
            <a:endParaRPr kumimoji="1" lang="zh-CN" altLang="en-US"/>
          </a:p>
        </p:txBody>
      </p:sp>
      <p:sp>
        <p:nvSpPr>
          <p:cNvPr id="32" name="标题 1"/>
          <p:cNvSpPr txBox="1"/>
          <p:nvPr/>
        </p:nvSpPr>
        <p:spPr>
          <a:xfrm rot="10800000" flipH="1">
            <a:off x="192505" y="0"/>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sp>
        <p:nvSpPr>
          <p:cNvPr id="33" name="标题 1"/>
          <p:cNvSpPr txBox="1"/>
          <p:nvPr/>
        </p:nvSpPr>
        <p:spPr>
          <a:xfrm rot="10800000" flipH="1" flipV="1">
            <a:off x="192505" y="360946"/>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cxnSp>
        <p:nvCxnSpPr>
          <p:cNvPr id="34" name="线条 1"/>
          <p:cNvCxnSpPr/>
          <p:nvPr/>
        </p:nvCxnSpPr>
        <p:spPr>
          <a:xfrm>
            <a:off x="0" y="685799"/>
            <a:ext cx="4981074" cy="0"/>
          </a:xfrm>
          <a:prstGeom prst="line">
            <a:avLst/>
          </a:prstGeom>
          <a:noFill/>
          <a:ln w="6350" cap="flat">
            <a:solidFill>
              <a:schemeClr val="accent1"/>
            </a:solidFill>
            <a:prstDash val="solid"/>
            <a:miter/>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952500" y="1922145"/>
            <a:ext cx="10274300" cy="4461510"/>
          </a:xfrm>
          <a:prstGeom prst="rect">
            <a:avLst/>
          </a:prstGeom>
          <a:solidFill>
            <a:schemeClr val="bg1">
              <a:lumMod val="95000"/>
            </a:schemeClr>
          </a:solidFill>
          <a:ln cap="sq">
            <a:noFill/>
            <a:prstDash val="solid"/>
            <a:miter/>
          </a:ln>
          <a:effectLst>
            <a:outerShdw blurRad="38100" dist="12700" dir="5400000" algn="ctr" rotWithShape="0">
              <a:srgbClr val="000000">
                <a:alpha val="15000"/>
              </a:srgbClr>
            </a:outerShdw>
          </a:effectLst>
        </p:spPr>
        <p:txBody>
          <a:bodyPr vert="horz" wrap="square" lIns="0" tIns="0" rIns="0" bIns="0" rtlCol="0" anchor="t"/>
          <a:lstStyle/>
          <a:p>
            <a:pPr algn="ctr">
              <a:lnSpc>
                <a:spcPct val="110000"/>
              </a:lnSpc>
            </a:pPr>
            <a:endParaRPr kumimoji="1" lang="zh-CN" altLang="en-US"/>
          </a:p>
        </p:txBody>
      </p:sp>
      <p:sp>
        <p:nvSpPr>
          <p:cNvPr id="5" name="标题 1"/>
          <p:cNvSpPr txBox="1"/>
          <p:nvPr/>
        </p:nvSpPr>
        <p:spPr>
          <a:xfrm>
            <a:off x="7083542" y="2437157"/>
            <a:ext cx="520572" cy="520648"/>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ahLst/>
            <a:cxn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tx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6" name="标题 1"/>
          <p:cNvSpPr txBox="1"/>
          <p:nvPr/>
        </p:nvSpPr>
        <p:spPr>
          <a:xfrm>
            <a:off x="9464967" y="2448537"/>
            <a:ext cx="546101" cy="495104"/>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tx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7" name="标题 1"/>
          <p:cNvSpPr txBox="1"/>
          <p:nvPr/>
        </p:nvSpPr>
        <p:spPr>
          <a:xfrm>
            <a:off x="4584455" y="2398265"/>
            <a:ext cx="503669" cy="545596"/>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accent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8" name="标题 1"/>
          <p:cNvSpPr txBox="1"/>
          <p:nvPr/>
        </p:nvSpPr>
        <p:spPr>
          <a:xfrm>
            <a:off x="2069271" y="2455319"/>
            <a:ext cx="520648" cy="520648"/>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tx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9" name="标题 1"/>
          <p:cNvSpPr txBox="1"/>
          <p:nvPr/>
        </p:nvSpPr>
        <p:spPr>
          <a:xfrm>
            <a:off x="8706436" y="3258742"/>
            <a:ext cx="2057400" cy="340516"/>
          </a:xfrm>
          <a:prstGeom prst="rect">
            <a:avLst/>
          </a:prstGeom>
          <a:noFill/>
          <a:ln cap="sq">
            <a:noFill/>
          </a:ln>
        </p:spPr>
        <p:txBody>
          <a:bodyPr vert="horz" wrap="square" lIns="0" tIns="0" rIns="0" bIns="0" rtlCol="0" anchor="b"/>
          <a:lstStyle/>
          <a:p>
            <a:pPr algn="ctr">
              <a:lnSpc>
                <a:spcPct val="110000"/>
              </a:lnSpc>
            </a:pPr>
            <a:r>
              <a:rPr kumimoji="1" lang="zh-CN" altLang="en-US">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代理权的限制</a:t>
            </a:r>
            <a:endParaRPr kumimoji="1" lang="zh-CN" altLang="en-US">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0" name="标题 1"/>
          <p:cNvSpPr txBox="1"/>
          <p:nvPr/>
        </p:nvSpPr>
        <p:spPr>
          <a:xfrm>
            <a:off x="6359578" y="3258742"/>
            <a:ext cx="1968500" cy="340516"/>
          </a:xfrm>
          <a:prstGeom prst="rect">
            <a:avLst/>
          </a:prstGeom>
          <a:noFill/>
          <a:ln cap="sq">
            <a:noFill/>
          </a:ln>
        </p:spPr>
        <p:txBody>
          <a:bodyPr vert="horz" wrap="square" lIns="0" tIns="0" rIns="0" bIns="0" rtlCol="0" anchor="b"/>
          <a:lstStyle/>
          <a:p>
            <a:pPr algn="ctr">
              <a:lnSpc>
                <a:spcPct val="110000"/>
              </a:lnSpc>
            </a:pPr>
            <a:r>
              <a:rPr kumimoji="1" lang="en-US" altLang="zh-CN">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代理</a:t>
            </a:r>
            <a:r>
              <a:rPr kumimoji="1" lang="zh-CN" altLang="en-US">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的种类</a:t>
            </a:r>
            <a:endParaRPr kumimoji="1" lang="zh-CN" altLang="en-US">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1" name="标题 1"/>
          <p:cNvSpPr txBox="1"/>
          <p:nvPr/>
        </p:nvSpPr>
        <p:spPr>
          <a:xfrm>
            <a:off x="3858836" y="3258829"/>
            <a:ext cx="1955800" cy="340516"/>
          </a:xfrm>
          <a:prstGeom prst="rect">
            <a:avLst/>
          </a:prstGeom>
          <a:noFill/>
          <a:ln cap="sq">
            <a:noFill/>
          </a:ln>
        </p:spPr>
        <p:txBody>
          <a:bodyPr vert="horz" wrap="square" lIns="0" tIns="0" rIns="0" bIns="0" rtlCol="0" anchor="b"/>
          <a:lstStyle/>
          <a:p>
            <a:pPr algn="ctr">
              <a:lnSpc>
                <a:spcPct val="110000"/>
              </a:lnSpc>
            </a:pPr>
            <a:r>
              <a:rPr kumimoji="1" lang="zh-CN" altLang="en-US">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代理的适用范围</a:t>
            </a:r>
            <a:endParaRPr kumimoji="1" lang="zh-CN" altLang="en-US">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2" name="标题 1"/>
          <p:cNvSpPr txBox="1"/>
          <p:nvPr/>
        </p:nvSpPr>
        <p:spPr>
          <a:xfrm>
            <a:off x="1377095" y="3258742"/>
            <a:ext cx="1905000" cy="340516"/>
          </a:xfrm>
          <a:prstGeom prst="rect">
            <a:avLst/>
          </a:prstGeom>
          <a:noFill/>
          <a:ln cap="sq">
            <a:noFill/>
          </a:ln>
        </p:spPr>
        <p:txBody>
          <a:bodyPr vert="horz" wrap="square" lIns="0" tIns="0" rIns="0" bIns="0" rtlCol="0" anchor="b"/>
          <a:lstStyle/>
          <a:p>
            <a:pPr algn="ctr">
              <a:lnSpc>
                <a:spcPct val="110000"/>
              </a:lnSpc>
            </a:pPr>
            <a:r>
              <a:rPr kumimoji="1" lang="zh-CN" altLang="en-US">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代理的特征</a:t>
            </a:r>
            <a:endParaRPr kumimoji="1" lang="zh-CN" altLang="en-US">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3" name="标题 1"/>
          <p:cNvSpPr txBox="1"/>
          <p:nvPr/>
        </p:nvSpPr>
        <p:spPr>
          <a:xfrm>
            <a:off x="8709025" y="3657600"/>
            <a:ext cx="2057400" cy="2199640"/>
          </a:xfrm>
          <a:prstGeom prst="rect">
            <a:avLst/>
          </a:prstGeom>
          <a:noFill/>
          <a:ln cap="sq">
            <a:noFill/>
          </a:ln>
        </p:spPr>
        <p:txBody>
          <a:bodyPr vert="horz" wrap="square" lIns="0" tIns="0" rIns="0" bIns="0" rtlCol="0" anchor="t"/>
          <a:lstStyle/>
          <a:p>
            <a:pPr algn="l">
              <a:lnSpc>
                <a:spcPct val="150000"/>
              </a:lnSpc>
            </a:pPr>
            <a:r>
              <a:rPr kumimoji="1" lang="zh-CN" altLang="en-US" sz="1600" b="1"/>
              <a:t>☆自己代理的禁止</a:t>
            </a:r>
            <a:endParaRPr kumimoji="1" lang="zh-CN" altLang="en-US" sz="1600" b="1"/>
          </a:p>
          <a:p>
            <a:pPr algn="l">
              <a:lnSpc>
                <a:spcPct val="150000"/>
              </a:lnSpc>
            </a:pPr>
            <a:r>
              <a:rPr kumimoji="1" lang="zh-CN" altLang="en-US" sz="1600" b="1"/>
              <a:t>☆双方代理的禁止</a:t>
            </a:r>
            <a:endParaRPr kumimoji="1" lang="zh-CN" altLang="en-US" sz="1600" b="1"/>
          </a:p>
          <a:p>
            <a:pPr algn="l">
              <a:lnSpc>
                <a:spcPct val="150000"/>
              </a:lnSpc>
            </a:pPr>
            <a:r>
              <a:rPr kumimoji="1" lang="zh-CN" altLang="en-US" sz="1600" b="1"/>
              <a:t>☆代理人的懈怠行为与诈害行为的禁止</a:t>
            </a:r>
            <a:endParaRPr kumimoji="1" lang="zh-CN" altLang="en-US" sz="1600" b="1"/>
          </a:p>
        </p:txBody>
      </p:sp>
      <p:sp>
        <p:nvSpPr>
          <p:cNvPr id="14" name="标题 1"/>
          <p:cNvSpPr txBox="1"/>
          <p:nvPr/>
        </p:nvSpPr>
        <p:spPr>
          <a:xfrm>
            <a:off x="6356350" y="3657600"/>
            <a:ext cx="1968500" cy="2548255"/>
          </a:xfrm>
          <a:prstGeom prst="rect">
            <a:avLst/>
          </a:prstGeom>
          <a:noFill/>
          <a:ln cap="sq">
            <a:noFill/>
          </a:ln>
        </p:spPr>
        <p:txBody>
          <a:bodyPr vert="horz" wrap="square" lIns="0" tIns="0" rIns="0" bIns="0" rtlCol="0" anchor="t"/>
          <a:lstStyle/>
          <a:p>
            <a:pPr algn="l">
              <a:lnSpc>
                <a:spcPct val="150000"/>
              </a:lnSpc>
              <a:buClrTx/>
              <a:buSzTx/>
              <a:buFontTx/>
            </a:pPr>
            <a:r>
              <a:rPr kumimoji="1" lang="zh-CN" altLang="en-US" sz="1600" b="1"/>
              <a:t>☆委托代理</a:t>
            </a:r>
            <a:endParaRPr kumimoji="1" lang="zh-CN" altLang="en-US" sz="1600" b="1"/>
          </a:p>
          <a:p>
            <a:pPr algn="l">
              <a:lnSpc>
                <a:spcPct val="150000"/>
              </a:lnSpc>
              <a:buClrTx/>
              <a:buSzTx/>
              <a:buFontTx/>
            </a:pPr>
            <a:r>
              <a:rPr kumimoji="1" lang="zh-CN" altLang="en-US" sz="1600" b="1"/>
              <a:t>基于被代理人的委托授权而发生的代理。可以口头、书面形式。</a:t>
            </a:r>
            <a:endParaRPr kumimoji="1" lang="zh-CN" altLang="en-US" sz="1600" b="1"/>
          </a:p>
          <a:p>
            <a:pPr algn="l">
              <a:lnSpc>
                <a:spcPct val="150000"/>
              </a:lnSpc>
              <a:buClrTx/>
              <a:buSzTx/>
              <a:buFontTx/>
            </a:pPr>
            <a:r>
              <a:rPr kumimoji="1" lang="zh-CN" altLang="en-US" sz="1600" b="1"/>
              <a:t>☆法定代理</a:t>
            </a:r>
            <a:endParaRPr kumimoji="1" lang="zh-CN" altLang="en-US" sz="1600" b="1"/>
          </a:p>
          <a:p>
            <a:pPr algn="l">
              <a:lnSpc>
                <a:spcPct val="150000"/>
              </a:lnSpc>
              <a:buClrTx/>
              <a:buSzTx/>
              <a:buFontTx/>
            </a:pPr>
            <a:r>
              <a:rPr kumimoji="1" lang="zh-CN" altLang="en-US" sz="1600" b="1"/>
              <a:t>基于法律规定产生的代理。</a:t>
            </a:r>
            <a:endParaRPr kumimoji="1" lang="zh-CN" altLang="en-US" sz="1600" b="1"/>
          </a:p>
        </p:txBody>
      </p:sp>
      <p:sp>
        <p:nvSpPr>
          <p:cNvPr id="15" name="标题 1"/>
          <p:cNvSpPr txBox="1"/>
          <p:nvPr/>
        </p:nvSpPr>
        <p:spPr>
          <a:xfrm>
            <a:off x="3663315" y="3658235"/>
            <a:ext cx="2502535" cy="2725420"/>
          </a:xfrm>
          <a:prstGeom prst="rect">
            <a:avLst/>
          </a:prstGeom>
          <a:noFill/>
          <a:ln cap="sq">
            <a:noFill/>
          </a:ln>
        </p:spPr>
        <p:txBody>
          <a:bodyPr vert="horz" wrap="square" lIns="0" tIns="0" rIns="0" bIns="0" rtlCol="0" anchor="t"/>
          <a:lstStyle/>
          <a:p>
            <a:pPr algn="l">
              <a:lnSpc>
                <a:spcPct val="150000"/>
              </a:lnSpc>
            </a:pPr>
            <a:r>
              <a:rPr kumimoji="1" lang="zh-CN" altLang="en-US" sz="1600" b="1"/>
              <a:t>民事主体之间设立、变更、终止权利义务的法律行为均可代理，除法律规定或双方当事人约定，应当由本人亲自进行的民事法律行为除外。订遗嘱、婚姻登记、收养子女等不得代理。</a:t>
            </a:r>
            <a:endParaRPr kumimoji="1" lang="zh-CN" altLang="en-US" sz="1600" b="1"/>
          </a:p>
        </p:txBody>
      </p:sp>
      <p:sp>
        <p:nvSpPr>
          <p:cNvPr id="16" name="标题 1"/>
          <p:cNvSpPr txBox="1"/>
          <p:nvPr/>
        </p:nvSpPr>
        <p:spPr>
          <a:xfrm>
            <a:off x="1379855" y="3657600"/>
            <a:ext cx="1905000" cy="2199005"/>
          </a:xfrm>
          <a:prstGeom prst="rect">
            <a:avLst/>
          </a:prstGeom>
          <a:noFill/>
          <a:ln cap="sq">
            <a:noFill/>
          </a:ln>
        </p:spPr>
        <p:txBody>
          <a:bodyPr vert="horz" wrap="square" lIns="0" tIns="0" rIns="0" bIns="0" rtlCol="0" anchor="t"/>
          <a:lstStyle/>
          <a:p>
            <a:pPr algn="l">
              <a:lnSpc>
                <a:spcPct val="150000"/>
              </a:lnSpc>
            </a:pPr>
            <a:r>
              <a:rPr kumimoji="1" lang="zh-CN" altLang="en-US" sz="1600"/>
              <a:t>✳</a:t>
            </a:r>
            <a:r>
              <a:rPr kumimoji="1" lang="zh-CN" altLang="en-US" sz="1600" b="1"/>
              <a:t>必须以被代理人的名义实施</a:t>
            </a:r>
            <a:endParaRPr kumimoji="1" lang="zh-CN" altLang="en-US" sz="1600" b="1"/>
          </a:p>
          <a:p>
            <a:pPr algn="l">
              <a:lnSpc>
                <a:spcPct val="150000"/>
              </a:lnSpc>
            </a:pPr>
            <a:r>
              <a:rPr kumimoji="1" lang="zh-CN" altLang="en-US" sz="1600" b="1"/>
              <a:t>✳在代理权限内独立意思表示</a:t>
            </a:r>
            <a:endParaRPr kumimoji="1" lang="zh-CN" altLang="en-US" sz="1600" b="1"/>
          </a:p>
          <a:p>
            <a:pPr algn="l">
              <a:lnSpc>
                <a:spcPct val="150000"/>
              </a:lnSpc>
            </a:pPr>
            <a:r>
              <a:rPr kumimoji="1" lang="zh-CN" altLang="en-US" sz="1600" b="1"/>
              <a:t>✳法律后果归属被代理人</a:t>
            </a:r>
            <a:endParaRPr kumimoji="1" lang="zh-CN" altLang="en-US" sz="1600" b="1"/>
          </a:p>
        </p:txBody>
      </p:sp>
      <p:sp>
        <p:nvSpPr>
          <p:cNvPr id="18" name="标题 1"/>
          <p:cNvSpPr txBox="1"/>
          <p:nvPr/>
        </p:nvSpPr>
        <p:spPr>
          <a:xfrm>
            <a:off x="906753" y="118142"/>
            <a:ext cx="10377569" cy="536419"/>
          </a:xfrm>
          <a:prstGeom prst="rect">
            <a:avLst/>
          </a:prstGeom>
          <a:noFill/>
          <a:ln>
            <a:noFill/>
          </a:ln>
        </p:spPr>
        <p:txBody>
          <a:bodyPr vert="horz" wrap="square" lIns="0" tIns="0" rIns="0" bIns="0" rtlCol="0" anchor="t"/>
          <a:lstStyle/>
          <a:p>
            <a:pPr algn="l">
              <a:lnSpc>
                <a:spcPct val="130000"/>
              </a:lnSpc>
            </a:pPr>
            <a:r>
              <a:rPr kumimoji="1" lang="en-US" altLang="zh-CN"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民事法律相关概念及规定</a:t>
            </a:r>
            <a:endParaRPr kumimoji="1" lang="zh-CN" altLang="en-US" sz="2800">
              <a:ln w="889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9" name="标题 1"/>
          <p:cNvSpPr txBox="1"/>
          <p:nvPr/>
        </p:nvSpPr>
        <p:spPr>
          <a:xfrm rot="10800000" flipH="1">
            <a:off x="192505" y="0"/>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10800000" flipH="1" flipV="1">
            <a:off x="192505" y="360946"/>
            <a:ext cx="652718" cy="326358"/>
          </a:xfrm>
          <a:custGeom>
            <a:avLst/>
            <a:gdLst>
              <a:gd name="connsiteX0" fmla="*/ 793568 w 1587142"/>
              <a:gd name="connsiteY0" fmla="*/ 442504 h 793569"/>
              <a:gd name="connsiteX1" fmla="*/ 442504 w 1587142"/>
              <a:gd name="connsiteY1" fmla="*/ 793568 h 793569"/>
              <a:gd name="connsiteX2" fmla="*/ 462098 w 1587142"/>
              <a:gd name="connsiteY2" fmla="*/ 793568 h 793569"/>
              <a:gd name="connsiteX3" fmla="*/ 791936 w 1587142"/>
              <a:gd name="connsiteY3" fmla="*/ 463731 h 793569"/>
              <a:gd name="connsiteX4" fmla="*/ 1121773 w 1587142"/>
              <a:gd name="connsiteY4" fmla="*/ 793568 h 793569"/>
              <a:gd name="connsiteX5" fmla="*/ 1141367 w 1587142"/>
              <a:gd name="connsiteY5" fmla="*/ 793568 h 793569"/>
              <a:gd name="connsiteX6" fmla="*/ 793568 w 1587142"/>
              <a:gd name="connsiteY6" fmla="*/ 442504 h 793569"/>
              <a:gd name="connsiteX7" fmla="*/ 793568 w 1587142"/>
              <a:gd name="connsiteY7" fmla="*/ 217170 h 793569"/>
              <a:gd name="connsiteX8" fmla="*/ 217170 w 1587142"/>
              <a:gd name="connsiteY8" fmla="*/ 793568 h 793569"/>
              <a:gd name="connsiteX9" fmla="*/ 236764 w 1587142"/>
              <a:gd name="connsiteY9" fmla="*/ 793568 h 793569"/>
              <a:gd name="connsiteX10" fmla="*/ 793568 w 1587142"/>
              <a:gd name="connsiteY10" fmla="*/ 236764 h 793569"/>
              <a:gd name="connsiteX11" fmla="*/ 1350373 w 1587142"/>
              <a:gd name="connsiteY11" fmla="*/ 793568 h 793569"/>
              <a:gd name="connsiteX12" fmla="*/ 1369967 w 1587142"/>
              <a:gd name="connsiteY12" fmla="*/ 793568 h 793569"/>
              <a:gd name="connsiteX13" fmla="*/ 793568 w 1587142"/>
              <a:gd name="connsiteY13" fmla="*/ 217170 h 793569"/>
              <a:gd name="connsiteX14" fmla="*/ 793568 w 1587142"/>
              <a:gd name="connsiteY14" fmla="*/ 0 h 793569"/>
              <a:gd name="connsiteX15" fmla="*/ 0 w 1587142"/>
              <a:gd name="connsiteY15" fmla="*/ 793569 h 793569"/>
              <a:gd name="connsiteX16" fmla="*/ 19594 w 1587142"/>
              <a:gd name="connsiteY16" fmla="*/ 793569 h 793569"/>
              <a:gd name="connsiteX17" fmla="*/ 793568 w 1587142"/>
              <a:gd name="connsiteY17" fmla="*/ 19594 h 793569"/>
              <a:gd name="connsiteX18" fmla="*/ 1567543 w 1587142"/>
              <a:gd name="connsiteY18" fmla="*/ 793569 h 793569"/>
              <a:gd name="connsiteX19" fmla="*/ 1587137 w 1587142"/>
              <a:gd name="connsiteY19" fmla="*/ 793569 h 793569"/>
              <a:gd name="connsiteX20" fmla="*/ 793568 w 1587142"/>
              <a:gd name="connsiteY20" fmla="*/ 0 h 793569"/>
            </a:gdLst>
            <a:ahLst/>
            <a:cxnLst/>
            <a:rect l="l" t="t" r="r" b="b"/>
            <a:pathLst>
              <a:path w="1587142" h="793569">
                <a:moveTo>
                  <a:pt x="793568" y="442504"/>
                </a:moveTo>
                <a:cubicBezTo>
                  <a:pt x="599258" y="442504"/>
                  <a:pt x="442504" y="599258"/>
                  <a:pt x="442504" y="793568"/>
                </a:cubicBezTo>
                <a:lnTo>
                  <a:pt x="462098" y="793568"/>
                </a:lnTo>
                <a:cubicBezTo>
                  <a:pt x="462098" y="610688"/>
                  <a:pt x="610688" y="463731"/>
                  <a:pt x="791936" y="463731"/>
                </a:cubicBezTo>
                <a:cubicBezTo>
                  <a:pt x="974816" y="463731"/>
                  <a:pt x="1121773" y="612321"/>
                  <a:pt x="1121773" y="793568"/>
                </a:cubicBezTo>
                <a:lnTo>
                  <a:pt x="1141367" y="793568"/>
                </a:lnTo>
                <a:cubicBezTo>
                  <a:pt x="1144633" y="600891"/>
                  <a:pt x="987878" y="442504"/>
                  <a:pt x="793568" y="442504"/>
                </a:cubicBezTo>
                <a:close/>
                <a:moveTo>
                  <a:pt x="793568" y="217170"/>
                </a:moveTo>
                <a:cubicBezTo>
                  <a:pt x="475161" y="217170"/>
                  <a:pt x="217170" y="475161"/>
                  <a:pt x="217170" y="793568"/>
                </a:cubicBezTo>
                <a:lnTo>
                  <a:pt x="236764" y="793568"/>
                </a:lnTo>
                <a:cubicBezTo>
                  <a:pt x="236764" y="486591"/>
                  <a:pt x="486591" y="236764"/>
                  <a:pt x="793568" y="236764"/>
                </a:cubicBezTo>
                <a:cubicBezTo>
                  <a:pt x="1100546" y="236764"/>
                  <a:pt x="1350373" y="486591"/>
                  <a:pt x="1350373" y="793568"/>
                </a:cubicBezTo>
                <a:lnTo>
                  <a:pt x="1369967" y="793568"/>
                </a:lnTo>
                <a:cubicBezTo>
                  <a:pt x="1369967" y="475161"/>
                  <a:pt x="1111976" y="217170"/>
                  <a:pt x="793568" y="217170"/>
                </a:cubicBezTo>
                <a:close/>
                <a:moveTo>
                  <a:pt x="793568" y="0"/>
                </a:moveTo>
                <a:cubicBezTo>
                  <a:pt x="355963" y="0"/>
                  <a:pt x="0" y="355963"/>
                  <a:pt x="0" y="793569"/>
                </a:cubicBezTo>
                <a:lnTo>
                  <a:pt x="19594" y="793569"/>
                </a:lnTo>
                <a:cubicBezTo>
                  <a:pt x="19594" y="367393"/>
                  <a:pt x="367393" y="19594"/>
                  <a:pt x="793568" y="19594"/>
                </a:cubicBezTo>
                <a:cubicBezTo>
                  <a:pt x="1219744" y="19594"/>
                  <a:pt x="1567543" y="367393"/>
                  <a:pt x="1567543" y="793569"/>
                </a:cubicBezTo>
                <a:lnTo>
                  <a:pt x="1587137" y="793569"/>
                </a:lnTo>
                <a:cubicBezTo>
                  <a:pt x="1588770" y="355963"/>
                  <a:pt x="1231174" y="0"/>
                  <a:pt x="793568" y="0"/>
                </a:cubicBezTo>
                <a:close/>
              </a:path>
            </a:pathLst>
          </a:custGeom>
          <a:solidFill>
            <a:schemeClr val="accent1"/>
          </a:solidFill>
          <a:ln w="16329" cap="flat">
            <a:noFill/>
            <a:miter/>
          </a:ln>
        </p:spPr>
        <p:txBody>
          <a:bodyPr vert="horz" wrap="square" lIns="91440" tIns="45720" rIns="91440" bIns="45720" rtlCol="0" anchor="ctr"/>
          <a:lstStyle/>
          <a:p>
            <a:pPr algn="l">
              <a:lnSpc>
                <a:spcPct val="110000"/>
              </a:lnSpc>
            </a:pPr>
            <a:endParaRPr kumimoji="1" lang="zh-CN" altLang="en-US"/>
          </a:p>
        </p:txBody>
      </p:sp>
      <p:cxnSp>
        <p:nvCxnSpPr>
          <p:cNvPr id="21" name="线条 1"/>
          <p:cNvCxnSpPr/>
          <p:nvPr/>
        </p:nvCxnSpPr>
        <p:spPr>
          <a:xfrm>
            <a:off x="0" y="685799"/>
            <a:ext cx="4981074" cy="0"/>
          </a:xfrm>
          <a:prstGeom prst="line">
            <a:avLst/>
          </a:prstGeom>
          <a:noFill/>
          <a:ln w="6350" cap="flat">
            <a:solidFill>
              <a:schemeClr val="accent1"/>
            </a:solidFill>
            <a:prstDash val="solid"/>
            <a:miter/>
          </a:ln>
        </p:spPr>
      </p:cxn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3.xml><?xml version="1.0" encoding="utf-8"?>
<p:tagLst xmlns:p="http://schemas.openxmlformats.org/presentationml/2006/main">
  <p:tag name="KSO_WM_DIAGRAM_VIRTUALLY_FRAME" val="{&quot;height&quot;:365.2,&quot;left&quot;:93.15,&quot;top&quot;:89,&quot;width&quot;:576.8}"/>
</p:tagLst>
</file>

<file path=ppt/tags/tag14.xml><?xml version="1.0" encoding="utf-8"?>
<p:tagLst xmlns:p="http://schemas.openxmlformats.org/presentationml/2006/main">
  <p:tag name="KSO_WM_DIAGRAM_VIRTUALLY_FRAME" val="{&quot;height&quot;:365.2,&quot;left&quot;:93.15,&quot;top&quot;:89,&quot;width&quot;:576.8}"/>
</p:tagLst>
</file>

<file path=ppt/tags/tag15.xml><?xml version="1.0" encoding="utf-8"?>
<p:tagLst xmlns:p="http://schemas.openxmlformats.org/presentationml/2006/main">
  <p:tag name="KSO_WM_DIAGRAM_VIRTUALLY_FRAME" val="{&quot;height&quot;:365.2,&quot;left&quot;:93.15,&quot;top&quot;:89,&quot;width&quot;:576.8}"/>
</p:tagLst>
</file>

<file path=ppt/tags/tag16.xml><?xml version="1.0" encoding="utf-8"?>
<p:tagLst xmlns:p="http://schemas.openxmlformats.org/presentationml/2006/main">
  <p:tag name="KSO_WM_DIAGRAM_VIRTUALLY_FRAME" val="{&quot;height&quot;:365.2,&quot;left&quot;:93.15,&quot;top&quot;:89,&quot;width&quot;:576.8}"/>
</p:tagLst>
</file>

<file path=ppt/tags/tag17.xml><?xml version="1.0" encoding="utf-8"?>
<p:tagLst xmlns:p="http://schemas.openxmlformats.org/presentationml/2006/main">
  <p:tag name="KSO_WM_DIAGRAM_VIRTUALLY_FRAME" val="{&quot;height&quot;:365.2,&quot;left&quot;:93.15,&quot;top&quot;:89,&quot;width&quot;:576.8}"/>
</p:tagLst>
</file>

<file path=ppt/tags/tag18.xml><?xml version="1.0" encoding="utf-8"?>
<p:tagLst xmlns:p="http://schemas.openxmlformats.org/presentationml/2006/main">
  <p:tag name="KSO_WM_DIAGRAM_VIRTUALLY_FRAME" val="{&quot;height&quot;:365.2,&quot;left&quot;:93.15,&quot;top&quot;:89,&quot;width&quot;:576.8}"/>
</p:tagLst>
</file>

<file path=ppt/tags/tag19.xml><?xml version="1.0" encoding="utf-8"?>
<p:tagLst xmlns:p="http://schemas.openxmlformats.org/presentationml/2006/main">
  <p:tag name="KSO_WM_DIAGRAM_VIRTUALLY_FRAME" val="{&quot;height&quot;:365.2,&quot;left&quot;:93.15,&quot;top&quot;:89,&quot;width&quot;:576.8}"/>
</p:tagLst>
</file>

<file path=ppt/tags/tag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20.xml><?xml version="1.0" encoding="utf-8"?>
<p:tagLst xmlns:p="http://schemas.openxmlformats.org/presentationml/2006/main">
  <p:tag name="KSO_WM_DIAGRAM_VIRTUALLY_FRAME" val="{&quot;height&quot;:365.2,&quot;left&quot;:93.15,&quot;top&quot;:89,&quot;width&quot;:576.8}"/>
</p:tagLst>
</file>

<file path=ppt/tags/tag21.xml><?xml version="1.0" encoding="utf-8"?>
<p:tagLst xmlns:p="http://schemas.openxmlformats.org/presentationml/2006/main">
  <p:tag name="KSO_WM_DIAGRAM_VIRTUALLY_FRAME" val="{&quot;height&quot;:365.2,&quot;left&quot;:93.15,&quot;top&quot;:89,&quot;width&quot;:576.8}"/>
</p:tagLst>
</file>

<file path=ppt/tags/tag22.xml><?xml version="1.0" encoding="utf-8"?>
<p:tagLst xmlns:p="http://schemas.openxmlformats.org/presentationml/2006/main">
  <p:tag name="KSO_WM_DIAGRAM_VIRTUALLY_FRAME" val="{&quot;height&quot;:365.2,&quot;left&quot;:93.15,&quot;top&quot;:89,&quot;width&quot;:576.8}"/>
</p:tagLst>
</file>

<file path=ppt/tags/tag23.xml><?xml version="1.0" encoding="utf-8"?>
<p:tagLst xmlns:p="http://schemas.openxmlformats.org/presentationml/2006/main">
  <p:tag name="KSO_WM_DIAGRAM_VIRTUALLY_FRAME" val="{&quot;height&quot;:365.2,&quot;left&quot;:93.15,&quot;top&quot;:89,&quot;width&quot;:576.8}"/>
</p:tagLst>
</file>

<file path=ppt/tags/tag24.xml><?xml version="1.0" encoding="utf-8"?>
<p:tagLst xmlns:p="http://schemas.openxmlformats.org/presentationml/2006/main">
  <p:tag name="KSO_WM_DIAGRAM_VIRTUALLY_FRAME" val="{&quot;height&quot;:365.2,&quot;left&quot;:93.15,&quot;top&quot;:89,&quot;width&quot;:576.8}"/>
</p:tagLst>
</file>

<file path=ppt/tags/tag25.xml><?xml version="1.0" encoding="utf-8"?>
<p:tagLst xmlns:p="http://schemas.openxmlformats.org/presentationml/2006/main">
  <p:tag name="KSO_WM_DIAGRAM_VIRTUALLY_FRAME" val="{&quot;height&quot;:365.2,&quot;left&quot;:93.15,&quot;top&quot;:89,&quot;width&quot;:576.8}"/>
</p:tagLst>
</file>

<file path=ppt/tags/tag26.xml><?xml version="1.0" encoding="utf-8"?>
<p:tagLst xmlns:p="http://schemas.openxmlformats.org/presentationml/2006/main">
  <p:tag name="KSO_WM_DIAGRAM_VIRTUALLY_FRAME" val="{&quot;height&quot;:365.2,&quot;left&quot;:93.15,&quot;top&quot;:89,&quot;width&quot;:576.8}"/>
</p:tagLst>
</file>

<file path=ppt/tags/tag27.xml><?xml version="1.0" encoding="utf-8"?>
<p:tagLst xmlns:p="http://schemas.openxmlformats.org/presentationml/2006/main">
  <p:tag name="KSO_WM_DIAGRAM_VIRTUALLY_FRAME" val="{&quot;height&quot;:365.2,&quot;left&quot;:93.15,&quot;top&quot;:89,&quot;width&quot;:576.8}"/>
</p:tagLst>
</file>

<file path=ppt/tags/tag28.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29.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30.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31.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32.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33.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34.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35.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36.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37.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38.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39.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40.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41.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42.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43.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44.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45.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46.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47.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48.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49.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50.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51.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52.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53.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54.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55.xml><?xml version="1.0" encoding="utf-8"?>
<p:tagLst xmlns:p="http://schemas.openxmlformats.org/presentationml/2006/main">
  <p:tag name="KSO_WM_DIAGRAM_VIRTUALLY_FRAME" val="{&quot;height&quot;:310.178031496063,&quot;left&quot;:54.749921259842516,&quot;top&quot;:130.51897637795275,&quot;width&quot;:857.7997637795277}"/>
</p:tagLst>
</file>

<file path=ppt/tags/tag56.xml><?xml version="1.0" encoding="utf-8"?>
<p:tagLst xmlns:p="http://schemas.openxmlformats.org/presentationml/2006/main">
  <p:tag name="KSO_WM_DIAGRAM_VIRTUALLY_FRAME" val="{&quot;height&quot;:310.2,&quot;left&quot;:31.85,&quot;top&quot;:130.5,&quot;width&quot;:711.5}"/>
</p:tagLst>
</file>

<file path=ppt/tags/tag57.xml><?xml version="1.0" encoding="utf-8"?>
<p:tagLst xmlns:p="http://schemas.openxmlformats.org/presentationml/2006/main">
  <p:tag name="KSO_WM_DIAGRAM_VIRTUALLY_FRAME" val="{&quot;height&quot;:310.2,&quot;left&quot;:31.85,&quot;top&quot;:130.5,&quot;width&quot;:711.5}"/>
</p:tagLst>
</file>

<file path=ppt/tags/tag58.xml><?xml version="1.0" encoding="utf-8"?>
<p:tagLst xmlns:p="http://schemas.openxmlformats.org/presentationml/2006/main">
  <p:tag name="KSO_WM_DIAGRAM_VIRTUALLY_FRAME" val="{&quot;height&quot;:310.2,&quot;left&quot;:31.85,&quot;top&quot;:130.5,&quot;width&quot;:711.5}"/>
</p:tagLst>
</file>

<file path=ppt/tags/tag59.xml><?xml version="1.0" encoding="utf-8"?>
<p:tagLst xmlns:p="http://schemas.openxmlformats.org/presentationml/2006/main">
  <p:tag name="KSO_WM_DIAGRAM_VIRTUALLY_FRAME" val="{&quot;height&quot;:310.2,&quot;left&quot;:31.85,&quot;top&quot;:130.5,&quot;width&quot;:711.5}"/>
</p:tagLst>
</file>

<file path=ppt/tags/tag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60.xml><?xml version="1.0" encoding="utf-8"?>
<p:tagLst xmlns:p="http://schemas.openxmlformats.org/presentationml/2006/main">
  <p:tag name="KSO_WM_DIAGRAM_VIRTUALLY_FRAME" val="{&quot;height&quot;:310.2,&quot;left&quot;:31.85,&quot;top&quot;:130.5,&quot;width&quot;:711.5}"/>
</p:tagLst>
</file>

<file path=ppt/tags/tag61.xml><?xml version="1.0" encoding="utf-8"?>
<p:tagLst xmlns:p="http://schemas.openxmlformats.org/presentationml/2006/main">
  <p:tag name="KSO_WM_DIAGRAM_VIRTUALLY_FRAME" val="{&quot;height&quot;:310.2,&quot;left&quot;:31.85,&quot;top&quot;:130.5,&quot;width&quot;:711.5}"/>
</p:tagLst>
</file>

<file path=ppt/tags/tag62.xml><?xml version="1.0" encoding="utf-8"?>
<p:tagLst xmlns:p="http://schemas.openxmlformats.org/presentationml/2006/main">
  <p:tag name="KSO_WM_DIAGRAM_VIRTUALLY_FRAME" val="{&quot;height&quot;:310.2,&quot;left&quot;:31.85,&quot;top&quot;:130.5,&quot;width&quot;:711.5}"/>
</p:tagLst>
</file>

<file path=ppt/tags/tag63.xml><?xml version="1.0" encoding="utf-8"?>
<p:tagLst xmlns:p="http://schemas.openxmlformats.org/presentationml/2006/main">
  <p:tag name="KSO_WM_DIAGRAM_VIRTUALLY_FRAME" val="{&quot;height&quot;:310.2,&quot;left&quot;:31.85,&quot;top&quot;:130.5,&quot;width&quot;:711.5}"/>
</p:tagLst>
</file>

<file path=ppt/tags/tag64.xml><?xml version="1.0" encoding="utf-8"?>
<p:tagLst xmlns:p="http://schemas.openxmlformats.org/presentationml/2006/main">
  <p:tag name="KSO_WM_DIAGRAM_VIRTUALLY_FRAME" val="{&quot;height&quot;:310.2,&quot;left&quot;:31.85,&quot;top&quot;:130.5,&quot;width&quot;:711.5}"/>
</p:tagLst>
</file>

<file path=ppt/tags/tag65.xml><?xml version="1.0" encoding="utf-8"?>
<p:tagLst xmlns:p="http://schemas.openxmlformats.org/presentationml/2006/main">
  <p:tag name="KSO_WM_DIAGRAM_VIRTUALLY_FRAME" val="{&quot;height&quot;:310.2,&quot;left&quot;:31.85,&quot;top&quot;:130.5,&quot;width&quot;:711.5}"/>
</p:tagLst>
</file>

<file path=ppt/tags/tag66.xml><?xml version="1.0" encoding="utf-8"?>
<p:tagLst xmlns:p="http://schemas.openxmlformats.org/presentationml/2006/main">
  <p:tag name="KSO_WM_DIAGRAM_VIRTUALLY_FRAME" val="{&quot;height&quot;:310.2,&quot;left&quot;:31.85,&quot;top&quot;:130.5,&quot;width&quot;:711.5}"/>
</p:tagLst>
</file>

<file path=ppt/tags/tag67.xml><?xml version="1.0" encoding="utf-8"?>
<p:tagLst xmlns:p="http://schemas.openxmlformats.org/presentationml/2006/main">
  <p:tag name="KSO_WM_DIAGRAM_VIRTUALLY_FRAME" val="{&quot;height&quot;:310.2,&quot;left&quot;:31.85,&quot;top&quot;:130.5,&quot;width&quot;:711.5}"/>
</p:tagLst>
</file>

<file path=ppt/tags/tag68.xml><?xml version="1.0" encoding="utf-8"?>
<p:tagLst xmlns:p="http://schemas.openxmlformats.org/presentationml/2006/main">
  <p:tag name="KSO_WM_DIAGRAM_VIRTUALLY_FRAME" val="{&quot;height&quot;:310.2,&quot;left&quot;:31.85,&quot;top&quot;:130.5,&quot;width&quot;:711.5}"/>
</p:tagLst>
</file>

<file path=ppt/tags/tag69.xml><?xml version="1.0" encoding="utf-8"?>
<p:tagLst xmlns:p="http://schemas.openxmlformats.org/presentationml/2006/main">
  <p:tag name="KSO_WM_DIAGRAM_VIRTUALLY_FRAME" val="{&quot;height&quot;:310.2,&quot;left&quot;:31.85,&quot;top&quot;:130.5,&quot;width&quot;:711.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70.xml><?xml version="1.0" encoding="utf-8"?>
<p:tagLst xmlns:p="http://schemas.openxmlformats.org/presentationml/2006/main">
  <p:tag name="KSO_WM_DIAGRAM_VIRTUALLY_FRAME" val="{&quot;height&quot;:310.2,&quot;left&quot;:31.85,&quot;top&quot;:130.5,&quot;width&quot;:711.5}"/>
</p:tagLst>
</file>

<file path=ppt/tags/tag71.xml><?xml version="1.0" encoding="utf-8"?>
<p:tagLst xmlns:p="http://schemas.openxmlformats.org/presentationml/2006/main">
  <p:tag name="KSO_WM_DIAGRAM_VIRTUALLY_FRAME" val="{&quot;height&quot;:310.2,&quot;left&quot;:31.85,&quot;top&quot;:130.5,&quot;width&quot;:711.5}"/>
</p:tagLst>
</file>

<file path=ppt/tags/tag72.xml><?xml version="1.0" encoding="utf-8"?>
<p:tagLst xmlns:p="http://schemas.openxmlformats.org/presentationml/2006/main">
  <p:tag name="KSO_WM_DIAGRAM_VIRTUALLY_FRAME" val="{&quot;height&quot;:310.2,&quot;left&quot;:31.85,&quot;top&quot;:130.5,&quot;width&quot;:711.5}"/>
</p:tagLst>
</file>

<file path=ppt/tags/tag73.xml><?xml version="1.0" encoding="utf-8"?>
<p:tagLst xmlns:p="http://schemas.openxmlformats.org/presentationml/2006/main">
  <p:tag name="KSO_WM_DIAGRAM_VIRTUALLY_FRAME" val="{&quot;height&quot;:310.2,&quot;left&quot;:31.85,&quot;top&quot;:130.5,&quot;width&quot;:711.5}"/>
</p:tagLst>
</file>

<file path=ppt/tags/tag74.xml><?xml version="1.0" encoding="utf-8"?>
<p:tagLst xmlns:p="http://schemas.openxmlformats.org/presentationml/2006/main">
  <p:tag name="KSO_WM_DIAGRAM_VIRTUALLY_FRAME" val="{&quot;height&quot;:310.2,&quot;left&quot;:31.85,&quot;top&quot;:130.5,&quot;width&quot;:711.5}"/>
</p:tagLst>
</file>

<file path=ppt/tags/tag75.xml><?xml version="1.0" encoding="utf-8"?>
<p:tagLst xmlns:p="http://schemas.openxmlformats.org/presentationml/2006/main">
  <p:tag name="KSO_WM_DIAGRAM_VIRTUALLY_FRAME" val="{&quot;height&quot;:310.2,&quot;left&quot;:31.85,&quot;top&quot;:130.5,&quot;width&quot;:711.5}"/>
</p:tagLst>
</file>

<file path=ppt/tags/tag76.xml><?xml version="1.0" encoding="utf-8"?>
<p:tagLst xmlns:p="http://schemas.openxmlformats.org/presentationml/2006/main">
  <p:tag name="KSO_WM_DIAGRAM_VIRTUALLY_FRAME" val="{&quot;height&quot;:310.2,&quot;left&quot;:31.85,&quot;top&quot;:130.5,&quot;width&quot;:711.5}"/>
</p:tagLst>
</file>

<file path=ppt/tags/tag77.xml><?xml version="1.0" encoding="utf-8"?>
<p:tagLst xmlns:p="http://schemas.openxmlformats.org/presentationml/2006/main">
  <p:tag name="RESOURCE_RECORD_KEY" val="{&quot;10&quot;:[21572349]}"/>
  <p:tag name="COMMONDATA" val="eyJoZGlkIjoiNDE2MDlkMWE3NzdmOWFmOTJiM2MzNzM1YjA1OTczYjU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502279134403,&quot;left&quot;:21.95740157480315,&quot;top&quot;:102.10000830703217,&quot;width&quot;:918.14259842519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heme/theme1.xml><?xml version="1.0" encoding="utf-8"?>
<a:theme xmlns:a="http://schemas.openxmlformats.org/drawingml/2006/main" name="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2263</Words>
  <Application>WPS 演示</Application>
  <PresentationFormat>宽屏</PresentationFormat>
  <Paragraphs>238</Paragraphs>
  <Slides>14</Slides>
  <Notes>14</Notes>
  <HiddenSlides>0</HiddenSlides>
  <MMClips>0</MMClips>
  <ScaleCrop>false</ScaleCrop>
  <HeadingPairs>
    <vt:vector size="6" baseType="variant">
      <vt:variant>
        <vt:lpstr>已用的字体</vt:lpstr>
      </vt:variant>
      <vt:variant>
        <vt:i4>10</vt:i4>
      </vt:variant>
      <vt:variant>
        <vt:lpstr>主题</vt:lpstr>
      </vt:variant>
      <vt:variant>
        <vt:i4>8</vt:i4>
      </vt:variant>
      <vt:variant>
        <vt:lpstr>幻灯片标题</vt:lpstr>
      </vt:variant>
      <vt:variant>
        <vt:i4>14</vt:i4>
      </vt:variant>
    </vt:vector>
  </HeadingPairs>
  <TitlesOfParts>
    <vt:vector size="32" baseType="lpstr">
      <vt:lpstr>Arial</vt:lpstr>
      <vt:lpstr>宋体</vt:lpstr>
      <vt:lpstr>Wingdings</vt:lpstr>
      <vt:lpstr>Source Han Sans CN Bold Bold</vt:lpstr>
      <vt:lpstr>Source Han Sans CN Normal</vt:lpstr>
      <vt:lpstr>标准粗黑</vt:lpstr>
      <vt:lpstr>等线</vt:lpstr>
      <vt:lpstr>微软雅黑</vt:lpstr>
      <vt:lpstr>Arial Unicode MS</vt:lpstr>
      <vt:lpstr>Calibri</vt:lpstr>
      <vt:lpstr>Office 主题​​</vt:lpstr>
      <vt:lpstr>1_Office 主题​​</vt:lpstr>
      <vt:lpstr>3_Office 主题​​</vt:lpstr>
      <vt:lpstr>4_Office 主题​​</vt:lpstr>
      <vt:lpstr>5_Office 主题​​</vt:lpstr>
      <vt:lpstr>6_Office 主题​​</vt:lpstr>
      <vt:lpstr>7_Office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武静影</cp:lastModifiedBy>
  <cp:revision>11</cp:revision>
  <dcterms:created xsi:type="dcterms:W3CDTF">2025-08-31T23:37:00Z</dcterms:created>
  <dcterms:modified xsi:type="dcterms:W3CDTF">2025-11-06T10:01:41Z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C565CAC4B32A439AB2B61CE23FB13AEA_12</vt:lpwstr>
  </property>
  <property fmtid="{D5CDD505-2E9C-101B-9397-08002B2CF9AE}" pid="3" name="KSOProductBuildVer">
    <vt:lpwstr>2052-12.1.0.19302</vt:lpwstr>
  </property>
</Properties>
</file>